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7" r:id="rId1"/>
  </p:sldMasterIdLst>
  <p:notesMasterIdLst>
    <p:notesMasterId r:id="rId67"/>
  </p:notesMasterIdLst>
  <p:sldIdLst>
    <p:sldId id="770" r:id="rId2"/>
    <p:sldId id="343" r:id="rId3"/>
    <p:sldId id="771" r:id="rId4"/>
    <p:sldId id="772" r:id="rId5"/>
    <p:sldId id="774" r:id="rId6"/>
    <p:sldId id="775" r:id="rId7"/>
    <p:sldId id="790" r:id="rId8"/>
    <p:sldId id="778" r:id="rId9"/>
    <p:sldId id="779" r:id="rId10"/>
    <p:sldId id="784" r:id="rId11"/>
    <p:sldId id="785" r:id="rId12"/>
    <p:sldId id="786" r:id="rId13"/>
    <p:sldId id="787" r:id="rId14"/>
    <p:sldId id="788" r:id="rId15"/>
    <p:sldId id="789" r:id="rId16"/>
    <p:sldId id="791" r:id="rId17"/>
    <p:sldId id="792" r:id="rId18"/>
    <p:sldId id="793" r:id="rId19"/>
    <p:sldId id="795" r:id="rId20"/>
    <p:sldId id="794" r:id="rId21"/>
    <p:sldId id="796" r:id="rId22"/>
    <p:sldId id="804" r:id="rId23"/>
    <p:sldId id="798" r:id="rId24"/>
    <p:sldId id="800" r:id="rId25"/>
    <p:sldId id="801" r:id="rId26"/>
    <p:sldId id="802" r:id="rId27"/>
    <p:sldId id="803" r:id="rId28"/>
    <p:sldId id="805" r:id="rId29"/>
    <p:sldId id="838" r:id="rId30"/>
    <p:sldId id="806" r:id="rId31"/>
    <p:sldId id="815" r:id="rId32"/>
    <p:sldId id="839" r:id="rId33"/>
    <p:sldId id="807" r:id="rId34"/>
    <p:sldId id="808" r:id="rId35"/>
    <p:sldId id="809" r:id="rId36"/>
    <p:sldId id="810" r:id="rId37"/>
    <p:sldId id="811" r:id="rId38"/>
    <p:sldId id="812" r:id="rId39"/>
    <p:sldId id="813" r:id="rId40"/>
    <p:sldId id="814" r:id="rId41"/>
    <p:sldId id="816" r:id="rId42"/>
    <p:sldId id="817" r:id="rId43"/>
    <p:sldId id="818" r:id="rId44"/>
    <p:sldId id="820" r:id="rId45"/>
    <p:sldId id="819" r:id="rId46"/>
    <p:sldId id="821" r:id="rId47"/>
    <p:sldId id="822" r:id="rId48"/>
    <p:sldId id="828" r:id="rId49"/>
    <p:sldId id="823" r:id="rId50"/>
    <p:sldId id="824" r:id="rId51"/>
    <p:sldId id="825" r:id="rId52"/>
    <p:sldId id="842" r:id="rId53"/>
    <p:sldId id="827" r:id="rId54"/>
    <p:sldId id="826" r:id="rId55"/>
    <p:sldId id="840" r:id="rId56"/>
    <p:sldId id="829" r:id="rId57"/>
    <p:sldId id="830" r:id="rId58"/>
    <p:sldId id="831" r:id="rId59"/>
    <p:sldId id="841" r:id="rId60"/>
    <p:sldId id="832" r:id="rId61"/>
    <p:sldId id="833" r:id="rId62"/>
    <p:sldId id="835" r:id="rId63"/>
    <p:sldId id="834" r:id="rId64"/>
    <p:sldId id="836" r:id="rId65"/>
    <p:sldId id="837" r:id="rId66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80000"/>
      <a:buChar char="•"/>
      <a:defRPr sz="2400" b="1" kern="120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80000"/>
      <a:buChar char="•"/>
      <a:defRPr sz="2400" b="1" kern="120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80000"/>
      <a:buChar char="•"/>
      <a:defRPr sz="2400" b="1" kern="120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80000"/>
      <a:buChar char="•"/>
      <a:defRPr sz="2400" b="1" kern="120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80000"/>
      <a:buChar char="•"/>
      <a:defRPr sz="2400" b="1" kern="120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400" b="1" kern="120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400" b="1" kern="120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400" b="1" kern="120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400" b="1" kern="120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cho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25" autoAdjust="0"/>
    <p:restoredTop sz="93767" autoAdjust="0"/>
  </p:normalViewPr>
  <p:slideViewPr>
    <p:cSldViewPr snapToGrid="0">
      <p:cViewPr varScale="1">
        <p:scale>
          <a:sx n="123" d="100"/>
          <a:sy n="123" d="100"/>
        </p:scale>
        <p:origin x="172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image" Target="../media/image47.emf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4.png>
</file>

<file path=ppt/media/image440.png>
</file>

<file path=ppt/media/image45.png>
</file>

<file path=ppt/media/image46.png>
</file>

<file path=ppt/media/image47.png>
</file>

<file path=ppt/media/image5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>
            <a:extLst>
              <a:ext uri="{FF2B5EF4-FFF2-40B4-BE49-F238E27FC236}">
                <a16:creationId xmlns:a16="http://schemas.microsoft.com/office/drawing/2014/main" id="{4C9DAD84-3E37-A948-BF21-F0C6CC85FF0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37219" name="Rectangle 3">
            <a:extLst>
              <a:ext uri="{FF2B5EF4-FFF2-40B4-BE49-F238E27FC236}">
                <a16:creationId xmlns:a16="http://schemas.microsoft.com/office/drawing/2014/main" id="{2CC7ABF6-38F3-CC4A-BEE6-38CAA47C093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37220" name="Rectangle 4">
            <a:extLst>
              <a:ext uri="{FF2B5EF4-FFF2-40B4-BE49-F238E27FC236}">
                <a16:creationId xmlns:a16="http://schemas.microsoft.com/office/drawing/2014/main" id="{9F3E55C2-320A-274E-8418-45669FEC28A8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37221" name="Rectangle 5">
            <a:extLst>
              <a:ext uri="{FF2B5EF4-FFF2-40B4-BE49-F238E27FC236}">
                <a16:creationId xmlns:a16="http://schemas.microsoft.com/office/drawing/2014/main" id="{AE1BEFA2-EB8F-E349-BBEC-B62211EC35F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0"/>
            <a:r>
              <a:rPr lang="zh-CN" altLang="en-US"/>
              <a:t>第二级</a:t>
            </a:r>
          </a:p>
          <a:p>
            <a:pPr lvl="0"/>
            <a:r>
              <a:rPr lang="zh-CN" altLang="en-US"/>
              <a:t>第三级</a:t>
            </a:r>
          </a:p>
          <a:p>
            <a:pPr lvl="0"/>
            <a:r>
              <a:rPr lang="zh-CN" altLang="en-US"/>
              <a:t>第四级</a:t>
            </a:r>
          </a:p>
          <a:p>
            <a:pPr lvl="0"/>
            <a:r>
              <a:rPr lang="zh-CN" altLang="en-US"/>
              <a:t>第五级</a:t>
            </a:r>
          </a:p>
        </p:txBody>
      </p:sp>
      <p:sp>
        <p:nvSpPr>
          <p:cNvPr id="137222" name="Rectangle 6">
            <a:extLst>
              <a:ext uri="{FF2B5EF4-FFF2-40B4-BE49-F238E27FC236}">
                <a16:creationId xmlns:a16="http://schemas.microsoft.com/office/drawing/2014/main" id="{95285B1E-E0A5-9C44-B760-88307FA9C54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37223" name="Rectangle 7">
            <a:extLst>
              <a:ext uri="{FF2B5EF4-FFF2-40B4-BE49-F238E27FC236}">
                <a16:creationId xmlns:a16="http://schemas.microsoft.com/office/drawing/2014/main" id="{3F33765F-0A44-3C43-B827-0967061ACA1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fld id="{5ECB047F-3CDD-B249-99C6-303950BDD95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98588" y="1084263"/>
            <a:ext cx="7221537" cy="5416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B9B07-0C90-4EA7-BEB8-D1FF4685F036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10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4012405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11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7288298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12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8853986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13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9847170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14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495647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15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41002532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16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3604546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17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5350846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18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8344041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19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886805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20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364668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21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8916078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22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0466960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23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126251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24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5972669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25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3335563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26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8351429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27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9618223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28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2080671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29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60439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0817198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30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6174011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31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8879146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32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1930076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33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8160779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34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7358944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35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42796330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36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5275087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37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98957324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38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41779425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39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952659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95276563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40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374274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41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315702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42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6774664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43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89842965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44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4630797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45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6083659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46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97832153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47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53043926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48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20406177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49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580756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98588" y="1084263"/>
            <a:ext cx="7221537" cy="5416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B9B07-0C90-4EA7-BEB8-D1FF4685F036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465605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50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28616121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51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938325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52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98341253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53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77515423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54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413334154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55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4434745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56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52188412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57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95510316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58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59553046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59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644570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6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203472630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60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8598114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61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94449219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62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30222430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63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418476811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64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310819941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65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985659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7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824115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8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429818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F96226-60B6-4705-BB5C-61B0105D7F4F}" type="slidenum">
              <a:rPr lang="en-GB" smtClean="0"/>
              <a:t>9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BC70B00-56D8-B345-B59D-78B02F050D21}" type="datetime1">
              <a:rPr lang="en-US" smtClean="0"/>
              <a:t>2/23/24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Page </a:t>
            </a:r>
          </a:p>
        </p:txBody>
      </p:sp>
    </p:spTree>
    <p:extLst>
      <p:ext uri="{BB962C8B-B14F-4D97-AF65-F5344CB8AC3E}">
        <p14:creationId xmlns:p14="http://schemas.microsoft.com/office/powerpoint/2010/main" val="1811736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KNQT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39700" cy="68580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669"/>
            <a:ext cx="8229600" cy="1078971"/>
          </a:xfrm>
        </p:spPr>
        <p:txBody>
          <a:bodyPr wrap="none" lIns="0" tIns="0" rIns="0" bIns="0">
            <a:noAutofit/>
          </a:bodyPr>
          <a:lstStyle>
            <a:lvl1pPr algn="l">
              <a:defRPr sz="2550" b="0" i="0" spc="-75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66700" indent="-266700">
              <a:buClr>
                <a:schemeClr val="bg2"/>
              </a:buClr>
              <a:buSzPct val="100000"/>
              <a:buFontTx/>
              <a:buBlip>
                <a:blip r:embed="rId2"/>
              </a:buBlip>
              <a:defRPr sz="1950" b="0" i="0" spc="-75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1pPr>
            <a:lvl2pPr>
              <a:buClr>
                <a:schemeClr val="bg2"/>
              </a:buClr>
              <a:defRPr sz="1650" b="0" i="0" spc="-75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2pPr>
            <a:lvl3pPr>
              <a:buClr>
                <a:schemeClr val="bg2"/>
              </a:buClr>
              <a:defRPr sz="1350" b="0" i="0" spc="-75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3pPr>
            <a:lvl4pPr>
              <a:buClr>
                <a:schemeClr val="bg2"/>
              </a:buClr>
              <a:defRPr sz="1350" b="0" i="0" spc="-75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4pPr>
            <a:lvl5pPr>
              <a:buClr>
                <a:schemeClr val="bg2"/>
              </a:buClr>
              <a:defRPr sz="1350" b="0" i="0" spc="-75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7327899" y="6492876"/>
            <a:ext cx="1816101" cy="365125"/>
          </a:xfrm>
          <a:prstGeom prst="rect">
            <a:avLst/>
          </a:prstGeom>
        </p:spPr>
        <p:txBody>
          <a:bodyPr/>
          <a:lstStyle>
            <a:lvl1pPr>
              <a:defRPr sz="1050" b="1"/>
            </a:lvl1pPr>
          </a:lstStyle>
          <a:p>
            <a:pPr>
              <a:defRPr/>
            </a:pPr>
            <a:fld id="{A71EEC54-604E-4B0D-8579-A724A505CB20}" type="slidenum">
              <a:rPr lang="en-US" smtClean="0"/>
              <a:t>‹#›</a:t>
            </a:fld>
            <a:r>
              <a:rPr lang="en-US" altLang="zh-CN" dirty="0"/>
              <a:t>/54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567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3000" y="1898654"/>
            <a:ext cx="6858000" cy="933449"/>
          </a:xfrm>
        </p:spPr>
        <p:txBody>
          <a:bodyPr anchor="b"/>
          <a:lstStyle>
            <a:lvl1pPr algn="ct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Talk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 dirty="0"/>
              <a:t>Name</a:t>
            </a:r>
          </a:p>
          <a:p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433775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6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7327899" y="6479427"/>
            <a:ext cx="1816101" cy="365125"/>
          </a:xfrm>
          <a:prstGeom prst="rect">
            <a:avLst/>
          </a:prstGeom>
        </p:spPr>
        <p:txBody>
          <a:bodyPr/>
          <a:lstStyle>
            <a:lvl1pPr algn="r">
              <a:defRPr sz="1050" b="1"/>
            </a:lvl1pPr>
          </a:lstStyle>
          <a:p>
            <a:pPr>
              <a:defRPr/>
            </a:pPr>
            <a:fld id="{A71EEC54-604E-4B0D-8579-A724A505CB20}" type="slidenum">
              <a:rPr lang="en-US" smtClean="0"/>
              <a:t>‹#›</a:t>
            </a:fld>
            <a:r>
              <a:rPr lang="en-US" altLang="zh-CN" dirty="0"/>
              <a:t>/54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457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2" r:id="rId2"/>
  </p:sldLayoutIdLst>
  <p:hf hdr="0" ftr="0" dt="0"/>
  <p:txStyles>
    <p:titleStyle>
      <a:lvl1pPr algn="ctr" defTabSz="342900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2pPr>
      <a:lvl3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3pPr>
      <a:lvl4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4pPr>
      <a:lvl5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5pPr>
      <a:lvl6pPr marL="3429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6pPr>
      <a:lvl7pPr marL="6858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7pPr>
      <a:lvl8pPr marL="10287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8pPr>
      <a:lvl9pPr marL="13716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9pPr>
    </p:titleStyle>
    <p:bodyStyle>
      <a:lvl1pPr marL="257175" indent="-257175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9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9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9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 panose="020B0604020202090204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 panose="020B0604020202090204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 panose="020B0604020202090204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 panose="020B0604020202090204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0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13" Type="http://schemas.openxmlformats.org/officeDocument/2006/relationships/oleObject" Target="../embeddings/oleObject5.bin"/><Relationship Id="rId3" Type="http://schemas.openxmlformats.org/officeDocument/2006/relationships/notesSlide" Target="../notesSlides/notesSlide62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50.emf"/><Relationship Id="rId17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52.e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47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5" Type="http://schemas.openxmlformats.org/officeDocument/2006/relationships/oleObject" Target="../embeddings/oleObject6.bin"/><Relationship Id="rId10" Type="http://schemas.openxmlformats.org/officeDocument/2006/relationships/image" Target="../media/image49.emf"/><Relationship Id="rId4" Type="http://schemas.openxmlformats.org/officeDocument/2006/relationships/image" Target="../media/image54.png"/><Relationship Id="rId9" Type="http://schemas.openxmlformats.org/officeDocument/2006/relationships/oleObject" Target="../embeddings/oleObject3.bin"/><Relationship Id="rId14" Type="http://schemas.openxmlformats.org/officeDocument/2006/relationships/image" Target="../media/image51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19614" y="2314099"/>
            <a:ext cx="7812405" cy="970121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信息学中的概率统计</a:t>
            </a:r>
            <a:br>
              <a:rPr lang="en-US" altLang="zh-CN" sz="2400" dirty="0"/>
            </a:br>
            <a:r>
              <a:rPr lang="en-US" altLang="zh-CN" sz="2400" dirty="0"/>
              <a:t>Probability theory and statistics</a:t>
            </a:r>
            <a:r>
              <a:rPr lang="zh-CN" altLang="en-US" sz="2400" dirty="0"/>
              <a:t> </a:t>
            </a:r>
            <a:r>
              <a:rPr lang="en-US" altLang="zh-CN" sz="2400" dirty="0"/>
              <a:t>in information science</a:t>
            </a:r>
            <a:endParaRPr lang="zh-CN" altLang="en-US" sz="2400" b="1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251000" y="2165787"/>
            <a:ext cx="675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250524" y="3591035"/>
            <a:ext cx="675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111584" y="6273225"/>
            <a:ext cx="20324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>
              <a:spcBef>
                <a:spcPct val="0"/>
              </a:spcBef>
              <a:buClrTx/>
              <a:buSzTx/>
              <a:buNone/>
            </a:pPr>
            <a:endParaRPr lang="en-US" sz="1600" b="0" dirty="0">
              <a:solidFill>
                <a:prstClr val="white"/>
              </a:solidFill>
              <a:latin typeface="Calibri" pitchFamily="34" charset="0"/>
              <a:ea typeface="+mn-ea"/>
              <a:cs typeface="Arial" panose="020B0604020202090204" pitchFamily="34" charset="0"/>
            </a:endParaRPr>
          </a:p>
          <a:p>
            <a:pPr defTabSz="342900">
              <a:spcBef>
                <a:spcPct val="0"/>
              </a:spcBef>
              <a:buClrTx/>
              <a:buSzTx/>
              <a:buNone/>
            </a:pPr>
            <a:r>
              <a:rPr lang="en-US" sz="1600" b="0" dirty="0" err="1">
                <a:solidFill>
                  <a:prstClr val="white"/>
                </a:solidFill>
                <a:latin typeface="Calibri" pitchFamily="34" charset="0"/>
                <a:ea typeface="+mn-ea"/>
                <a:cs typeface="Arial" panose="020B0604020202090204" pitchFamily="34" charset="0"/>
              </a:rPr>
              <a:t>xiaoyuan@pku.edu.cn</a:t>
            </a:r>
            <a:endParaRPr lang="en-US" sz="1600" b="0" dirty="0">
              <a:solidFill>
                <a:prstClr val="white"/>
              </a:solidFill>
              <a:latin typeface="Calibri" pitchFamily="34" charset="0"/>
              <a:ea typeface="+mn-ea"/>
              <a:cs typeface="Arial" panose="020B060402020209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51109" y="3897630"/>
            <a:ext cx="67494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342900">
              <a:spcBef>
                <a:spcPct val="0"/>
              </a:spcBef>
              <a:buClrTx/>
              <a:buSzTx/>
              <a:buNone/>
            </a:pPr>
            <a:r>
              <a:rPr lang="en-US" altLang="zh-CN" sz="1800" b="0" i="1" dirty="0">
                <a:solidFill>
                  <a:prstClr val="whit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Xiao Yuan </a:t>
            </a:r>
            <a:r>
              <a:rPr lang="zh-CN" altLang="en-US" sz="1800" b="0" i="1" dirty="0">
                <a:solidFill>
                  <a:prstClr val="whit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1800" b="0" i="1" dirty="0">
                <a:solidFill>
                  <a:prstClr val="whit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(</a:t>
            </a:r>
            <a:r>
              <a:rPr lang="zh-CN" altLang="en-US" sz="1800" b="0" i="1" dirty="0">
                <a:solidFill>
                  <a:prstClr val="whit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袁骁</a:t>
            </a:r>
            <a:r>
              <a:rPr lang="en-US" altLang="zh-CN" sz="1800" b="0" i="1" dirty="0">
                <a:solidFill>
                  <a:prstClr val="whit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)</a:t>
            </a:r>
            <a:endParaRPr lang="en-US" altLang="zh-CN" sz="1200" b="0" i="1" dirty="0">
              <a:solidFill>
                <a:prstClr val="white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algn="ctr" defTabSz="342900">
              <a:spcBef>
                <a:spcPct val="0"/>
              </a:spcBef>
              <a:buClrTx/>
              <a:buSzTx/>
              <a:buNone/>
            </a:pPr>
            <a:r>
              <a:rPr lang="en-US" altLang="zh-CN" sz="1200" b="0" i="1" dirty="0">
                <a:solidFill>
                  <a:prstClr val="whit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Center on Frontiers of Computing Studies, Peking University, Beijing 100871, China </a:t>
            </a:r>
            <a:endParaRPr lang="en-US" sz="1200" b="0" i="1" dirty="0">
              <a:solidFill>
                <a:prstClr val="white"/>
              </a:solidFill>
              <a:latin typeface="Calibri" pitchFamily="34" charset="0"/>
              <a:ea typeface="+mn-ea"/>
              <a:cs typeface="Arial" panose="020B060402020209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B52579-6EE5-1845-B35B-8BBD06D3FCB2}"/>
              </a:ext>
            </a:extLst>
          </p:cNvPr>
          <p:cNvSpPr txBox="1"/>
          <p:nvPr/>
        </p:nvSpPr>
        <p:spPr>
          <a:xfrm>
            <a:off x="0" y="6457890"/>
            <a:ext cx="2509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1800" dirty="0">
                <a:solidFill>
                  <a:schemeClr val="bg1"/>
                </a:solidFill>
              </a:rPr>
              <a:t>讲义内容基于网络素材</a:t>
            </a:r>
            <a:endParaRPr lang="en-CN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1923EFA-491A-BE48-8110-F70EABDA6FB4}"/>
              </a:ext>
            </a:extLst>
          </p:cNvPr>
          <p:cNvSpPr/>
          <p:nvPr/>
        </p:nvSpPr>
        <p:spPr>
          <a:xfrm>
            <a:off x="52754" y="1256716"/>
            <a:ext cx="9038492" cy="1733992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4867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随机事件和样本空间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08764A-7814-5B48-91AC-AF4F03D32BCC}"/>
              </a:ext>
            </a:extLst>
          </p:cNvPr>
          <p:cNvSpPr txBox="1"/>
          <p:nvPr/>
        </p:nvSpPr>
        <p:spPr>
          <a:xfrm>
            <a:off x="193643" y="1182985"/>
            <a:ext cx="8714878" cy="5077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dirty="0">
                <a:solidFill>
                  <a:srgbClr val="000404"/>
                </a:solidFill>
                <a:latin typeface="宋体" panose="02010600030101010101" pitchFamily="2" charset="-122"/>
              </a:rPr>
              <a:t>样本空间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rgbClr val="000404"/>
                </a:solidFill>
              </a:rPr>
              <a:t>随机试验的所有结果构成的集合称为</a:t>
            </a:r>
            <a:r>
              <a:rPr lang="zh-CN" altLang="en-US" sz="2000" dirty="0">
                <a:solidFill>
                  <a:schemeClr val="tx2"/>
                </a:solidFill>
              </a:rPr>
              <a:t>样本空间</a:t>
            </a:r>
            <a:r>
              <a:rPr lang="zh-CN" altLang="en-US" sz="2000" b="0" dirty="0">
                <a:solidFill>
                  <a:srgbClr val="000404"/>
                </a:solidFill>
              </a:rPr>
              <a:t>，记为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S={e}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rgbClr val="000404"/>
                </a:solidFill>
              </a:rPr>
              <a:t>称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S</a:t>
            </a:r>
            <a:r>
              <a:rPr lang="zh-CN" altLang="en-US" sz="2000" b="0" dirty="0">
                <a:solidFill>
                  <a:srgbClr val="000404"/>
                </a:solidFill>
              </a:rPr>
              <a:t>中的元素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e</a:t>
            </a:r>
            <a:r>
              <a:rPr lang="zh-CN" altLang="en-US" sz="2000" b="0" dirty="0">
                <a:solidFill>
                  <a:srgbClr val="000404"/>
                </a:solidFill>
              </a:rPr>
              <a:t>为</a:t>
            </a:r>
            <a:r>
              <a:rPr lang="zh-CN" altLang="en-US" sz="2000" dirty="0">
                <a:solidFill>
                  <a:schemeClr val="tx2"/>
                </a:solidFill>
              </a:rPr>
              <a:t>样本点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，一个元素的单点集称为</a:t>
            </a:r>
            <a:r>
              <a:rPr lang="zh-CN" altLang="en-US" sz="2000" dirty="0">
                <a:solidFill>
                  <a:schemeClr val="tx2"/>
                </a:solidFill>
              </a:rPr>
              <a:t>基本事件</a:t>
            </a:r>
            <a:r>
              <a:rPr lang="zh-CN" altLang="en-US" b="0" dirty="0">
                <a:solidFill>
                  <a:srgbClr val="000404"/>
                </a:solidFill>
              </a:rPr>
              <a:t>．</a:t>
            </a:r>
            <a:endParaRPr lang="en-US" altLang="zh-CN" sz="18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例： 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抛一枚硬币，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S={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正面、反面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}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；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某路公交车某停靠站登记下车人数，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S={0,1,2,…,50}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；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对某批电子产品测试其输入电压，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S=[0,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220]V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；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对听课人数进行一次登记，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S={0,1,2,…,150}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；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endParaRPr lang="zh-CN" altLang="en-US" b="0" dirty="0">
              <a:solidFill>
                <a:srgbClr val="000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10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E34C635-6165-AC42-B6B6-0DE94B80EF53}"/>
              </a:ext>
            </a:extLst>
          </p:cNvPr>
          <p:cNvSpPr/>
          <p:nvPr/>
        </p:nvSpPr>
        <p:spPr>
          <a:xfrm>
            <a:off x="52754" y="1244994"/>
            <a:ext cx="9038492" cy="1560084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4867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随机事件和样本空间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08764A-7814-5B48-91AC-AF4F03D32BCC}"/>
              </a:ext>
            </a:extLst>
          </p:cNvPr>
          <p:cNvSpPr txBox="1"/>
          <p:nvPr/>
        </p:nvSpPr>
        <p:spPr>
          <a:xfrm>
            <a:off x="193643" y="1182985"/>
            <a:ext cx="8714878" cy="4806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dirty="0">
                <a:solidFill>
                  <a:srgbClr val="000404"/>
                </a:solidFill>
                <a:latin typeface="宋体" panose="02010600030101010101" pitchFamily="2" charset="-122"/>
              </a:rPr>
              <a:t>随机事件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一般我们称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S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的子集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为</a:t>
            </a:r>
            <a:r>
              <a:rPr lang="zh-CN" altLang="en-US" sz="2000" dirty="0">
                <a:solidFill>
                  <a:schemeClr val="tx2"/>
                </a:solidFill>
                <a:latin typeface="宋体" panose="02010600030101010101" pitchFamily="2" charset="-122"/>
              </a:rPr>
              <a:t>随机事件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，简称</a:t>
            </a:r>
            <a:r>
              <a:rPr lang="zh-CN" altLang="en-US" sz="2000" dirty="0">
                <a:solidFill>
                  <a:schemeClr val="tx2"/>
                </a:solidFill>
                <a:latin typeface="宋体" panose="02010600030101010101" pitchFamily="2" charset="-122"/>
              </a:rPr>
              <a:t>事件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A.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当且仅当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所包含的一个样本点发生称</a:t>
            </a:r>
            <a:r>
              <a:rPr lang="zh-CN" altLang="en-US" sz="2000" dirty="0">
                <a:solidFill>
                  <a:schemeClr val="tx2"/>
                </a:solidFill>
                <a:latin typeface="宋体" panose="02010600030101010101" pitchFamily="2" charset="-122"/>
              </a:rPr>
              <a:t>事件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000" b="0" dirty="0">
                <a:solidFill>
                  <a:schemeClr val="tx2"/>
                </a:solidFill>
                <a:latin typeface="宋体" panose="02010600030101010101" pitchFamily="2" charset="-122"/>
              </a:rPr>
              <a:t>发生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。</a:t>
            </a:r>
            <a:r>
              <a:rPr lang="zh-CN" altLang="en-US" sz="2000" b="0" dirty="0">
                <a:latin typeface="宋体" panose="02010600030101010101" pitchFamily="2" charset="-122"/>
              </a:rPr>
              <a:t>	</a:t>
            </a:r>
            <a:endParaRPr lang="en-US" altLang="zh-CN" sz="2000" b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例： 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抛一枚硬币，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S={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正面、反面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}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A={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正面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}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；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某路公交车某停靠站登记下车人数，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S={0,1,2,…,50}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A={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至少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10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人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}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；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对某批电子产品测试其输入电压，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S=[0,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220]V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A=[0,100]V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；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对听课人数进行一次登记，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S={0,1,2,…,150}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A={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少于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100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人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}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；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endParaRPr lang="zh-CN" altLang="en-US" b="0" dirty="0">
              <a:solidFill>
                <a:srgbClr val="000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621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4867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随机事件和样本空间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E34C635-6165-AC42-B6B6-0DE94B80EF53}"/>
              </a:ext>
            </a:extLst>
          </p:cNvPr>
          <p:cNvSpPr/>
          <p:nvPr/>
        </p:nvSpPr>
        <p:spPr>
          <a:xfrm>
            <a:off x="52754" y="1139483"/>
            <a:ext cx="9038492" cy="2181233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08764A-7814-5B48-91AC-AF4F03D32BCC}"/>
              </a:ext>
            </a:extLst>
          </p:cNvPr>
          <p:cNvSpPr txBox="1"/>
          <p:nvPr/>
        </p:nvSpPr>
        <p:spPr>
          <a:xfrm>
            <a:off x="193643" y="1077475"/>
            <a:ext cx="8714878" cy="4884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dirty="0">
                <a:solidFill>
                  <a:srgbClr val="000404"/>
                </a:solidFill>
                <a:latin typeface="宋体" panose="02010600030101010101" pitchFamily="2" charset="-122"/>
              </a:rPr>
              <a:t>基本事件、必然事件、不可能事件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由一个样本点组成的单点集，称为</a:t>
            </a:r>
            <a:r>
              <a:rPr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</a:rPr>
              <a:t>基本事件</a:t>
            </a:r>
            <a:r>
              <a:rPr lang="zh-CN" altLang="en-US" sz="2000" b="0" dirty="0">
                <a:solidFill>
                  <a:schemeClr val="tx2"/>
                </a:solidFill>
                <a:latin typeface="Times New Roman" panose="02020603050405020304" pitchFamily="18" charset="0"/>
              </a:rPr>
              <a:t>。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如果将</a:t>
            </a:r>
            <a:r>
              <a:rPr lang="en-US" altLang="zh-CN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S</a:t>
            </a: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亦视作事件，则每次试验</a:t>
            </a:r>
            <a:r>
              <a:rPr lang="en-US" altLang="zh-CN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S</a:t>
            </a: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总是发生，故又称</a:t>
            </a:r>
            <a:r>
              <a:rPr lang="en-US" altLang="zh-CN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S</a:t>
            </a: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为</a:t>
            </a:r>
            <a:r>
              <a:rPr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</a:rPr>
              <a:t>必然事件</a:t>
            </a: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。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为方便起见，记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∅</a:t>
            </a: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为</a:t>
            </a:r>
            <a:r>
              <a:rPr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</a:rPr>
              <a:t>不可能事件</a:t>
            </a: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，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∅</a:t>
            </a:r>
            <a:r>
              <a:rPr lang="zh-CN" altLang="en-US" sz="2000" b="0" dirty="0">
                <a:solidFill>
                  <a:srgbClr val="000404"/>
                </a:solidFill>
                <a:latin typeface="Times New Roman" panose="02020603050405020304" pitchFamily="18" charset="0"/>
              </a:rPr>
              <a:t>不包含任何样本点。</a:t>
            </a:r>
            <a:endParaRPr lang="en-US" altLang="zh-CN" sz="2000" b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例： </a:t>
            </a: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    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抛一枚硬币，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S={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正面、反面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}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    </a:t>
            </a:r>
            <a:r>
              <a:rPr lang="zh-CN" altLang="en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基本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事件：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A={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正面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}</a:t>
            </a:r>
          </a:p>
          <a:p>
            <a:pPr>
              <a:lnSpc>
                <a:spcPct val="150000"/>
              </a:lnSpc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    必然事件：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A={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正面、反面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}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    不可能事件：</a:t>
            </a:r>
            <a:r>
              <a:rPr lang="en-US" altLang="zh-CN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A=</a:t>
            </a:r>
            <a:r>
              <a:rPr lang="zh-CN" altLang="en-US" sz="2000" b="0" dirty="0">
                <a:solidFill>
                  <a:schemeClr val="tx1"/>
                </a:solidFill>
                <a:latin typeface="宋体" panose="02010600030101010101" pitchFamily="2" charset="-122"/>
              </a:rPr>
              <a:t>∅</a:t>
            </a:r>
          </a:p>
        </p:txBody>
      </p:sp>
    </p:spTree>
    <p:extLst>
      <p:ext uri="{BB962C8B-B14F-4D97-AF65-F5344CB8AC3E}">
        <p14:creationId xmlns:p14="http://schemas.microsoft.com/office/powerpoint/2010/main" val="97513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6116" y="1293131"/>
            <a:ext cx="9038492" cy="1645920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4867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随机事件和样本空间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231122"/>
                <a:ext cx="8714878" cy="4186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事件的关系（包含、相等）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 eaLnBrk="1" hangingPunct="1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：事件</a:t>
                </a:r>
                <a:r>
                  <a:rPr lang="en-US" altLang="zh-CN" sz="2000" b="0" i="1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发生一定导致事件</a:t>
                </a:r>
                <a:r>
                  <a:rPr lang="en-US" altLang="zh-CN" sz="2000" b="0" i="1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 eaLnBrk="1" hangingPunct="1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：同时满足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altLang="zh-CN" sz="2000" b="0" dirty="0">
                  <a:latin typeface="宋体" panose="02010600030101010101" pitchFamily="2" charset="-122"/>
                </a:endParaRPr>
              </a:p>
              <a:p>
                <a:pPr eaLnBrk="1" hangingPunct="1">
                  <a:lnSpc>
                    <a:spcPct val="150000"/>
                  </a:lnSpc>
                  <a:buClr>
                    <a:schemeClr val="hlink"/>
                  </a:buClr>
                  <a:buSzPct val="75000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 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eaLnBrk="1" hangingPunct="1">
                  <a:lnSpc>
                    <a:spcPct val="150000"/>
                  </a:lnSpc>
                  <a:buClr>
                    <a:schemeClr val="hlink"/>
                  </a:buClr>
                  <a:buSzPct val="75000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明天天晴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明天无雨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eaLnBrk="1" hangingPunct="1">
                  <a:lnSpc>
                    <a:spcPct val="150000"/>
                  </a:lnSpc>
                  <a:buClr>
                    <a:schemeClr val="hlink"/>
                  </a:buClr>
                  <a:buSzPct val="75000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至少有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10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人候车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至少有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5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人候车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Clr>
                    <a:schemeClr val="hlink"/>
                  </a:buClr>
                  <a:buSzPct val="75000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抛两颗均匀的骰子，两颗骰子出现的点数分别记为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x,y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.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x+y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为奇数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两次的骰子点数奇偶性不同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 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231122"/>
                <a:ext cx="8714878" cy="4186467"/>
              </a:xfrm>
              <a:prstGeom prst="rect">
                <a:avLst/>
              </a:prstGeom>
              <a:blipFill>
                <a:blip r:embed="rId3"/>
                <a:stretch>
                  <a:fillRect l="-1019" b="-120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A8D6C3A8-C553-4E4D-8B6E-01D86F737CE7}"/>
              </a:ext>
            </a:extLst>
          </p:cNvPr>
          <p:cNvGrpSpPr/>
          <p:nvPr/>
        </p:nvGrpSpPr>
        <p:grpSpPr>
          <a:xfrm>
            <a:off x="6778935" y="1388088"/>
            <a:ext cx="2009702" cy="1444489"/>
            <a:chOff x="1716258" y="4353951"/>
            <a:chExt cx="2525151" cy="200464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14C4915-1E79-3242-A7CD-9987C2F30667}"/>
                </a:ext>
              </a:extLst>
            </p:cNvPr>
            <p:cNvSpPr/>
            <p:nvPr/>
          </p:nvSpPr>
          <p:spPr>
            <a:xfrm>
              <a:off x="1716258" y="4353951"/>
              <a:ext cx="2525151" cy="200464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8CA355D-3024-AF43-B41A-A512750B2842}"/>
                </a:ext>
              </a:extLst>
            </p:cNvPr>
            <p:cNvSpPr/>
            <p:nvPr/>
          </p:nvSpPr>
          <p:spPr>
            <a:xfrm>
              <a:off x="1930790" y="4526280"/>
              <a:ext cx="2096086" cy="165998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7AD31E4-11E7-0945-B619-4FAB4CE740C4}"/>
                </a:ext>
              </a:extLst>
            </p:cNvPr>
            <p:cNvSpPr/>
            <p:nvPr/>
          </p:nvSpPr>
          <p:spPr>
            <a:xfrm>
              <a:off x="2118360" y="4768361"/>
              <a:ext cx="1278988" cy="117582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buNone/>
              </a:pPr>
              <a:r>
                <a:rPr lang="en-CN" dirty="0"/>
                <a:t>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D564D7-8C0D-7E48-AF7E-D6926204F64F}"/>
                </a:ext>
              </a:extLst>
            </p:cNvPr>
            <p:cNvSpPr txBox="1"/>
            <p:nvPr/>
          </p:nvSpPr>
          <p:spPr>
            <a:xfrm>
              <a:off x="3408138" y="5125440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dirty="0">
                  <a:solidFill>
                    <a:schemeClr val="tx1"/>
                  </a:solidFill>
                </a:rPr>
                <a:t>B</a:t>
              </a:r>
              <a:endParaRPr lang="en-C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3447DA8-800E-1240-BAF8-9E927F03CDB2}"/>
                </a:ext>
              </a:extLst>
            </p:cNvPr>
            <p:cNvSpPr txBox="1"/>
            <p:nvPr/>
          </p:nvSpPr>
          <p:spPr>
            <a:xfrm>
              <a:off x="3815622" y="4369812"/>
              <a:ext cx="3898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dirty="0">
                  <a:solidFill>
                    <a:schemeClr val="tx1"/>
                  </a:solidFill>
                </a:rPr>
                <a:t>S</a:t>
              </a:r>
              <a:endParaRPr lang="en-CN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6166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8C3AA72C-ABBF-AE48-A978-473A6C36A7A7}"/>
              </a:ext>
            </a:extLst>
          </p:cNvPr>
          <p:cNvSpPr/>
          <p:nvPr/>
        </p:nvSpPr>
        <p:spPr>
          <a:xfrm>
            <a:off x="5522401" y="5202581"/>
            <a:ext cx="1659988" cy="119073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 sz="1600" b="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0A17B25-8A70-644B-B84D-BFAE70B4559E}"/>
              </a:ext>
            </a:extLst>
          </p:cNvPr>
          <p:cNvSpPr/>
          <p:nvPr/>
        </p:nvSpPr>
        <p:spPr>
          <a:xfrm>
            <a:off x="7426180" y="5442549"/>
            <a:ext cx="686688" cy="75197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914E6584-5B25-8141-B942-3F33DE210932}"/>
              </a:ext>
            </a:extLst>
          </p:cNvPr>
          <p:cNvSpPr/>
          <p:nvPr/>
        </p:nvSpPr>
        <p:spPr>
          <a:xfrm>
            <a:off x="8211100" y="5442549"/>
            <a:ext cx="686688" cy="75197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27A7447-0DF1-3241-A75F-300A4D7123E6}"/>
              </a:ext>
            </a:extLst>
          </p:cNvPr>
          <p:cNvSpPr/>
          <p:nvPr/>
        </p:nvSpPr>
        <p:spPr>
          <a:xfrm>
            <a:off x="166291" y="5228185"/>
            <a:ext cx="1659988" cy="119073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 sz="1600" b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179348"/>
            <a:ext cx="9038492" cy="3348654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4867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随机事件和样本空间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122464"/>
                <a:ext cx="8714878" cy="38193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事件的</a:t>
                </a: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运算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事件的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并（和）</a:t>
                </a:r>
                <a:r>
                  <a:rPr lang="zh-CN" altLang="en-US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AB</a:t>
                </a:r>
                <a:r>
                  <a:rPr lang="zh-CN" altLang="en-US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至少一个发生，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altLang="zh-CN" sz="2000" b="0" dirty="0"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事件的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交（积）</a:t>
                </a:r>
                <a:r>
                  <a:rPr lang="zh-CN" altLang="en-US" sz="2000" b="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AB</a:t>
                </a:r>
                <a:r>
                  <a:rPr lang="zh-CN" altLang="en-US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同时发生，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∩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zh-CN" altLang="en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也记作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AB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事件的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差</a:t>
                </a:r>
                <a:r>
                  <a:rPr lang="zh-CN" altLang="en-US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发生</a:t>
                </a:r>
                <a:r>
                  <a:rPr lang="en-US" altLang="zh-CN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不发生，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∩</m:t>
                    </m:r>
                    <m:acc>
                      <m:accPr>
                        <m:chr m:val="̅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</m:oMath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对立（互补）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dirty="0">
                    <a:latin typeface="宋体" panose="02010600030101010101" pitchFamily="2" charset="-122"/>
                  </a:rPr>
                  <a:t>互不相容</a:t>
                </a:r>
                <a:r>
                  <a:rPr lang="zh-CN" altLang="en-US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事件</a:t>
                </a:r>
                <a:r>
                  <a:rPr lang="zh-CN" altLang="en-US" sz="2000" b="0" dirty="0"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AB</a:t>
                </a:r>
                <a:r>
                  <a:rPr lang="zh-CN" altLang="en-US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不能同时发生</a:t>
                </a:r>
                <a:r>
                  <a:rPr lang="en-US" altLang="zh-CN" sz="2000" b="0" dirty="0">
                    <a:solidFill>
                      <a:schemeClr val="tx1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∩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</m:t>
                    </m:r>
                  </m:oMath>
                </a14:m>
                <a:endParaRPr lang="en-US" altLang="zh-CN" sz="2000" b="0" dirty="0">
                  <a:latin typeface="宋体" panose="02010600030101010101" pitchFamily="2" charset="-122"/>
                </a:endParaRPr>
              </a:p>
              <a:p>
                <a:pPr eaLnBrk="1" hangingPunct="1">
                  <a:lnSpc>
                    <a:spcPct val="150000"/>
                  </a:lnSpc>
                  <a:buClr>
                    <a:schemeClr val="hlink"/>
                  </a:buClr>
                  <a:buSzPct val="75000"/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122464"/>
                <a:ext cx="8714878" cy="3819379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>
            <a:extLst>
              <a:ext uri="{FF2B5EF4-FFF2-40B4-BE49-F238E27FC236}">
                <a16:creationId xmlns:a16="http://schemas.microsoft.com/office/drawing/2014/main" id="{4AC2AE38-DE9A-8F46-8F9B-DED6B056ACC4}"/>
              </a:ext>
            </a:extLst>
          </p:cNvPr>
          <p:cNvGrpSpPr/>
          <p:nvPr/>
        </p:nvGrpSpPr>
        <p:grpSpPr>
          <a:xfrm>
            <a:off x="1952653" y="5174136"/>
            <a:ext cx="1695913" cy="1246995"/>
            <a:chOff x="1952653" y="5174136"/>
            <a:chExt cx="1695913" cy="124699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14C4915-1E79-3242-A7CD-9987C2F30667}"/>
                </a:ext>
              </a:extLst>
            </p:cNvPr>
            <p:cNvSpPr/>
            <p:nvPr/>
          </p:nvSpPr>
          <p:spPr>
            <a:xfrm>
              <a:off x="1952653" y="5230395"/>
              <a:ext cx="1659988" cy="119073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 sz="1600" b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8E99775B-7C6C-144D-BC1C-5D2559B5D09A}"/>
                </a:ext>
              </a:extLst>
            </p:cNvPr>
            <p:cNvSpPr/>
            <p:nvPr/>
          </p:nvSpPr>
          <p:spPr>
            <a:xfrm>
              <a:off x="2526557" y="5476109"/>
              <a:ext cx="302655" cy="720625"/>
            </a:xfrm>
            <a:custGeom>
              <a:avLst/>
              <a:gdLst>
                <a:gd name="connsiteX0" fmla="*/ 167429 w 302655"/>
                <a:gd name="connsiteY0" fmla="*/ 0 h 720625"/>
                <a:gd name="connsiteX1" fmla="*/ 179525 w 302655"/>
                <a:gd name="connsiteY1" fmla="*/ 11704 h 720625"/>
                <a:gd name="connsiteX2" fmla="*/ 302655 w 302655"/>
                <a:gd name="connsiteY2" fmla="*/ 360312 h 720625"/>
                <a:gd name="connsiteX3" fmla="*/ 179525 w 302655"/>
                <a:gd name="connsiteY3" fmla="*/ 708920 h 720625"/>
                <a:gd name="connsiteX4" fmla="*/ 167428 w 302655"/>
                <a:gd name="connsiteY4" fmla="*/ 720625 h 720625"/>
                <a:gd name="connsiteX5" fmla="*/ 152452 w 302655"/>
                <a:gd name="connsiteY5" fmla="*/ 708921 h 720625"/>
                <a:gd name="connsiteX6" fmla="*/ 0 w 302655"/>
                <a:gd name="connsiteY6" fmla="*/ 360312 h 720625"/>
                <a:gd name="connsiteX7" fmla="*/ 152452 w 302655"/>
                <a:gd name="connsiteY7" fmla="*/ 11704 h 720625"/>
                <a:gd name="connsiteX8" fmla="*/ 167429 w 302655"/>
                <a:gd name="connsiteY8" fmla="*/ 0 h 72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2655" h="720625">
                  <a:moveTo>
                    <a:pt x="167429" y="0"/>
                  </a:moveTo>
                  <a:lnTo>
                    <a:pt x="179525" y="11704"/>
                  </a:lnTo>
                  <a:cubicBezTo>
                    <a:pt x="255601" y="100921"/>
                    <a:pt x="302655" y="224172"/>
                    <a:pt x="302655" y="360312"/>
                  </a:cubicBezTo>
                  <a:cubicBezTo>
                    <a:pt x="302655" y="496452"/>
                    <a:pt x="255601" y="619704"/>
                    <a:pt x="179525" y="708920"/>
                  </a:cubicBezTo>
                  <a:lnTo>
                    <a:pt x="167428" y="720625"/>
                  </a:lnTo>
                  <a:lnTo>
                    <a:pt x="152452" y="708921"/>
                  </a:lnTo>
                  <a:cubicBezTo>
                    <a:pt x="58260" y="619704"/>
                    <a:pt x="0" y="496452"/>
                    <a:pt x="0" y="360312"/>
                  </a:cubicBezTo>
                  <a:cubicBezTo>
                    <a:pt x="0" y="224172"/>
                    <a:pt x="58260" y="100920"/>
                    <a:pt x="152452" y="11704"/>
                  </a:cubicBezTo>
                  <a:lnTo>
                    <a:pt x="167429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buNone/>
              </a:pPr>
              <a:endParaRPr lang="en-CN" sz="1600" b="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3E8BC8A-E8B7-064D-94E6-E1F998E6F5C5}"/>
                </a:ext>
              </a:extLst>
            </p:cNvPr>
            <p:cNvSpPr/>
            <p:nvPr/>
          </p:nvSpPr>
          <p:spPr>
            <a:xfrm>
              <a:off x="2693984" y="5343413"/>
              <a:ext cx="873582" cy="986014"/>
            </a:xfrm>
            <a:custGeom>
              <a:avLst/>
              <a:gdLst>
                <a:gd name="connsiteX0" fmla="*/ 353077 w 873582"/>
                <a:gd name="connsiteY0" fmla="*/ 0 h 986014"/>
                <a:gd name="connsiteX1" fmla="*/ 873582 w 873582"/>
                <a:gd name="connsiteY1" fmla="*/ 493007 h 986014"/>
                <a:gd name="connsiteX2" fmla="*/ 353077 w 873582"/>
                <a:gd name="connsiteY2" fmla="*/ 986014 h 986014"/>
                <a:gd name="connsiteX3" fmla="*/ 62058 w 873582"/>
                <a:gd name="connsiteY3" fmla="*/ 901816 h 986014"/>
                <a:gd name="connsiteX4" fmla="*/ 0 w 873582"/>
                <a:gd name="connsiteY4" fmla="*/ 853320 h 986014"/>
                <a:gd name="connsiteX5" fmla="*/ 12097 w 873582"/>
                <a:gd name="connsiteY5" fmla="*/ 841615 h 986014"/>
                <a:gd name="connsiteX6" fmla="*/ 135227 w 873582"/>
                <a:gd name="connsiteY6" fmla="*/ 493007 h 986014"/>
                <a:gd name="connsiteX7" fmla="*/ 12097 w 873582"/>
                <a:gd name="connsiteY7" fmla="*/ 144399 h 986014"/>
                <a:gd name="connsiteX8" fmla="*/ 1 w 873582"/>
                <a:gd name="connsiteY8" fmla="*/ 132695 h 986014"/>
                <a:gd name="connsiteX9" fmla="*/ 62058 w 873582"/>
                <a:gd name="connsiteY9" fmla="*/ 84198 h 986014"/>
                <a:gd name="connsiteX10" fmla="*/ 353077 w 873582"/>
                <a:gd name="connsiteY10" fmla="*/ 0 h 986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3582" h="986014">
                  <a:moveTo>
                    <a:pt x="353077" y="0"/>
                  </a:moveTo>
                  <a:cubicBezTo>
                    <a:pt x="640544" y="0"/>
                    <a:pt x="873582" y="220727"/>
                    <a:pt x="873582" y="493007"/>
                  </a:cubicBezTo>
                  <a:cubicBezTo>
                    <a:pt x="873582" y="765287"/>
                    <a:pt x="640544" y="986014"/>
                    <a:pt x="353077" y="986014"/>
                  </a:cubicBezTo>
                  <a:cubicBezTo>
                    <a:pt x="245277" y="986014"/>
                    <a:pt x="145131" y="954975"/>
                    <a:pt x="62058" y="901816"/>
                  </a:cubicBezTo>
                  <a:lnTo>
                    <a:pt x="0" y="853320"/>
                  </a:lnTo>
                  <a:lnTo>
                    <a:pt x="12097" y="841615"/>
                  </a:lnTo>
                  <a:cubicBezTo>
                    <a:pt x="88173" y="752399"/>
                    <a:pt x="135227" y="629147"/>
                    <a:pt x="135227" y="493007"/>
                  </a:cubicBezTo>
                  <a:cubicBezTo>
                    <a:pt x="135227" y="356867"/>
                    <a:pt x="88173" y="233616"/>
                    <a:pt x="12097" y="144399"/>
                  </a:cubicBezTo>
                  <a:lnTo>
                    <a:pt x="1" y="132695"/>
                  </a:lnTo>
                  <a:lnTo>
                    <a:pt x="62058" y="84198"/>
                  </a:lnTo>
                  <a:cubicBezTo>
                    <a:pt x="145131" y="31040"/>
                    <a:pt x="245277" y="0"/>
                    <a:pt x="353077" y="0"/>
                  </a:cubicBezTo>
                  <a:close/>
                </a:path>
              </a:pathLst>
            </a:custGeom>
            <a:noFill/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buNone/>
              </a:pPr>
              <a:endParaRPr lang="en-CN" sz="1600" b="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88463263-E813-4F4B-A04A-D3FCC4B71AB5}"/>
                </a:ext>
              </a:extLst>
            </p:cNvPr>
            <p:cNvSpPr/>
            <p:nvPr/>
          </p:nvSpPr>
          <p:spPr>
            <a:xfrm>
              <a:off x="1988428" y="5343414"/>
              <a:ext cx="705558" cy="986012"/>
            </a:xfrm>
            <a:custGeom>
              <a:avLst/>
              <a:gdLst>
                <a:gd name="connsiteX0" fmla="*/ 420392 w 705558"/>
                <a:gd name="connsiteY0" fmla="*/ 0 h 986012"/>
                <a:gd name="connsiteX1" fmla="*/ 655437 w 705558"/>
                <a:gd name="connsiteY1" fmla="*/ 84198 h 986012"/>
                <a:gd name="connsiteX2" fmla="*/ 705558 w 705558"/>
                <a:gd name="connsiteY2" fmla="*/ 132694 h 986012"/>
                <a:gd name="connsiteX3" fmla="*/ 690581 w 705558"/>
                <a:gd name="connsiteY3" fmla="*/ 144398 h 986012"/>
                <a:gd name="connsiteX4" fmla="*/ 538129 w 705558"/>
                <a:gd name="connsiteY4" fmla="*/ 493006 h 986012"/>
                <a:gd name="connsiteX5" fmla="*/ 690581 w 705558"/>
                <a:gd name="connsiteY5" fmla="*/ 841615 h 986012"/>
                <a:gd name="connsiteX6" fmla="*/ 705557 w 705558"/>
                <a:gd name="connsiteY6" fmla="*/ 853319 h 986012"/>
                <a:gd name="connsiteX7" fmla="*/ 655437 w 705558"/>
                <a:gd name="connsiteY7" fmla="*/ 901814 h 986012"/>
                <a:gd name="connsiteX8" fmla="*/ 420392 w 705558"/>
                <a:gd name="connsiteY8" fmla="*/ 986012 h 986012"/>
                <a:gd name="connsiteX9" fmla="*/ 0 w 705558"/>
                <a:gd name="connsiteY9" fmla="*/ 493006 h 986012"/>
                <a:gd name="connsiteX10" fmla="*/ 420392 w 705558"/>
                <a:gd name="connsiteY10" fmla="*/ 0 h 986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5558" h="986012">
                  <a:moveTo>
                    <a:pt x="420392" y="0"/>
                  </a:moveTo>
                  <a:cubicBezTo>
                    <a:pt x="507458" y="0"/>
                    <a:pt x="588342" y="31040"/>
                    <a:pt x="655437" y="84198"/>
                  </a:cubicBezTo>
                  <a:lnTo>
                    <a:pt x="705558" y="132694"/>
                  </a:lnTo>
                  <a:lnTo>
                    <a:pt x="690581" y="144398"/>
                  </a:lnTo>
                  <a:cubicBezTo>
                    <a:pt x="596389" y="233614"/>
                    <a:pt x="538129" y="356866"/>
                    <a:pt x="538129" y="493006"/>
                  </a:cubicBezTo>
                  <a:cubicBezTo>
                    <a:pt x="538129" y="629146"/>
                    <a:pt x="596389" y="752398"/>
                    <a:pt x="690581" y="841615"/>
                  </a:cubicBezTo>
                  <a:lnTo>
                    <a:pt x="705557" y="853319"/>
                  </a:lnTo>
                  <a:lnTo>
                    <a:pt x="655437" y="901814"/>
                  </a:lnTo>
                  <a:cubicBezTo>
                    <a:pt x="588342" y="954973"/>
                    <a:pt x="507458" y="986012"/>
                    <a:pt x="420392" y="986012"/>
                  </a:cubicBezTo>
                  <a:cubicBezTo>
                    <a:pt x="188216" y="986012"/>
                    <a:pt x="0" y="765286"/>
                    <a:pt x="0" y="493006"/>
                  </a:cubicBezTo>
                  <a:cubicBezTo>
                    <a:pt x="0" y="220726"/>
                    <a:pt x="188216" y="0"/>
                    <a:pt x="420392" y="0"/>
                  </a:cubicBezTo>
                  <a:close/>
                </a:path>
              </a:pathLst>
            </a:custGeom>
            <a:noFill/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buNone/>
              </a:pPr>
              <a:endParaRPr lang="en-CN" sz="1600" b="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D564D7-8C0D-7E48-AF7E-D6926204F64F}"/>
                </a:ext>
              </a:extLst>
            </p:cNvPr>
            <p:cNvSpPr txBox="1"/>
            <p:nvPr/>
          </p:nvSpPr>
          <p:spPr>
            <a:xfrm>
              <a:off x="2955586" y="5657601"/>
              <a:ext cx="332142" cy="338554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B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3447DA8-800E-1240-BAF8-9E927F03CDB2}"/>
                </a:ext>
              </a:extLst>
            </p:cNvPr>
            <p:cNvSpPr txBox="1"/>
            <p:nvPr/>
          </p:nvSpPr>
          <p:spPr>
            <a:xfrm>
              <a:off x="3327644" y="5174136"/>
              <a:ext cx="320922" cy="338554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S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EB96B3D-2EFE-104A-8539-CA92DA2FAD9F}"/>
                </a:ext>
              </a:extLst>
            </p:cNvPr>
            <p:cNvSpPr txBox="1"/>
            <p:nvPr/>
          </p:nvSpPr>
          <p:spPr>
            <a:xfrm>
              <a:off x="2102896" y="5656486"/>
              <a:ext cx="332142" cy="338554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A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</p:grpSp>
      <p:sp>
        <p:nvSpPr>
          <p:cNvPr id="30" name="Freeform 29">
            <a:extLst>
              <a:ext uri="{FF2B5EF4-FFF2-40B4-BE49-F238E27FC236}">
                <a16:creationId xmlns:a16="http://schemas.microsoft.com/office/drawing/2014/main" id="{73DCDB97-6322-4148-B7A2-2D0DB8546324}"/>
              </a:ext>
            </a:extLst>
          </p:cNvPr>
          <p:cNvSpPr/>
          <p:nvPr/>
        </p:nvSpPr>
        <p:spPr>
          <a:xfrm>
            <a:off x="749321" y="5476108"/>
            <a:ext cx="302655" cy="720625"/>
          </a:xfrm>
          <a:custGeom>
            <a:avLst/>
            <a:gdLst>
              <a:gd name="connsiteX0" fmla="*/ 167429 w 302655"/>
              <a:gd name="connsiteY0" fmla="*/ 0 h 720625"/>
              <a:gd name="connsiteX1" fmla="*/ 179525 w 302655"/>
              <a:gd name="connsiteY1" fmla="*/ 11704 h 720625"/>
              <a:gd name="connsiteX2" fmla="*/ 302655 w 302655"/>
              <a:gd name="connsiteY2" fmla="*/ 360312 h 720625"/>
              <a:gd name="connsiteX3" fmla="*/ 179525 w 302655"/>
              <a:gd name="connsiteY3" fmla="*/ 708920 h 720625"/>
              <a:gd name="connsiteX4" fmla="*/ 167428 w 302655"/>
              <a:gd name="connsiteY4" fmla="*/ 720625 h 720625"/>
              <a:gd name="connsiteX5" fmla="*/ 152452 w 302655"/>
              <a:gd name="connsiteY5" fmla="*/ 708921 h 720625"/>
              <a:gd name="connsiteX6" fmla="*/ 0 w 302655"/>
              <a:gd name="connsiteY6" fmla="*/ 360312 h 720625"/>
              <a:gd name="connsiteX7" fmla="*/ 152452 w 302655"/>
              <a:gd name="connsiteY7" fmla="*/ 11704 h 720625"/>
              <a:gd name="connsiteX8" fmla="*/ 167429 w 302655"/>
              <a:gd name="connsiteY8" fmla="*/ 0 h 72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655" h="720625">
                <a:moveTo>
                  <a:pt x="167429" y="0"/>
                </a:moveTo>
                <a:lnTo>
                  <a:pt x="179525" y="11704"/>
                </a:lnTo>
                <a:cubicBezTo>
                  <a:pt x="255601" y="100921"/>
                  <a:pt x="302655" y="224172"/>
                  <a:pt x="302655" y="360312"/>
                </a:cubicBezTo>
                <a:cubicBezTo>
                  <a:pt x="302655" y="496452"/>
                  <a:pt x="255601" y="619704"/>
                  <a:pt x="179525" y="708920"/>
                </a:cubicBezTo>
                <a:lnTo>
                  <a:pt x="167428" y="720625"/>
                </a:lnTo>
                <a:lnTo>
                  <a:pt x="152452" y="708921"/>
                </a:lnTo>
                <a:cubicBezTo>
                  <a:pt x="58260" y="619704"/>
                  <a:pt x="0" y="496452"/>
                  <a:pt x="0" y="360312"/>
                </a:cubicBezTo>
                <a:cubicBezTo>
                  <a:pt x="0" y="224172"/>
                  <a:pt x="58260" y="100920"/>
                  <a:pt x="152452" y="11704"/>
                </a:cubicBezTo>
                <a:lnTo>
                  <a:pt x="167429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>
              <a:buNone/>
            </a:pPr>
            <a:endParaRPr lang="en-CN" sz="1600" b="0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8583DC92-AB87-994A-B151-FA53E718CF84}"/>
              </a:ext>
            </a:extLst>
          </p:cNvPr>
          <p:cNvSpPr/>
          <p:nvPr/>
        </p:nvSpPr>
        <p:spPr>
          <a:xfrm>
            <a:off x="916748" y="5343412"/>
            <a:ext cx="873582" cy="986014"/>
          </a:xfrm>
          <a:custGeom>
            <a:avLst/>
            <a:gdLst>
              <a:gd name="connsiteX0" fmla="*/ 353077 w 873582"/>
              <a:gd name="connsiteY0" fmla="*/ 0 h 986014"/>
              <a:gd name="connsiteX1" fmla="*/ 873582 w 873582"/>
              <a:gd name="connsiteY1" fmla="*/ 493007 h 986014"/>
              <a:gd name="connsiteX2" fmla="*/ 353077 w 873582"/>
              <a:gd name="connsiteY2" fmla="*/ 986014 h 986014"/>
              <a:gd name="connsiteX3" fmla="*/ 62058 w 873582"/>
              <a:gd name="connsiteY3" fmla="*/ 901816 h 986014"/>
              <a:gd name="connsiteX4" fmla="*/ 0 w 873582"/>
              <a:gd name="connsiteY4" fmla="*/ 853320 h 986014"/>
              <a:gd name="connsiteX5" fmla="*/ 12097 w 873582"/>
              <a:gd name="connsiteY5" fmla="*/ 841615 h 986014"/>
              <a:gd name="connsiteX6" fmla="*/ 135227 w 873582"/>
              <a:gd name="connsiteY6" fmla="*/ 493007 h 986014"/>
              <a:gd name="connsiteX7" fmla="*/ 12097 w 873582"/>
              <a:gd name="connsiteY7" fmla="*/ 144399 h 986014"/>
              <a:gd name="connsiteX8" fmla="*/ 1 w 873582"/>
              <a:gd name="connsiteY8" fmla="*/ 132695 h 986014"/>
              <a:gd name="connsiteX9" fmla="*/ 62058 w 873582"/>
              <a:gd name="connsiteY9" fmla="*/ 84198 h 986014"/>
              <a:gd name="connsiteX10" fmla="*/ 353077 w 873582"/>
              <a:gd name="connsiteY10" fmla="*/ 0 h 98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3582" h="986014">
                <a:moveTo>
                  <a:pt x="353077" y="0"/>
                </a:moveTo>
                <a:cubicBezTo>
                  <a:pt x="640544" y="0"/>
                  <a:pt x="873582" y="220727"/>
                  <a:pt x="873582" y="493007"/>
                </a:cubicBezTo>
                <a:cubicBezTo>
                  <a:pt x="873582" y="765287"/>
                  <a:pt x="640544" y="986014"/>
                  <a:pt x="353077" y="986014"/>
                </a:cubicBezTo>
                <a:cubicBezTo>
                  <a:pt x="245277" y="986014"/>
                  <a:pt x="145131" y="954975"/>
                  <a:pt x="62058" y="901816"/>
                </a:cubicBezTo>
                <a:lnTo>
                  <a:pt x="0" y="853320"/>
                </a:lnTo>
                <a:lnTo>
                  <a:pt x="12097" y="841615"/>
                </a:lnTo>
                <a:cubicBezTo>
                  <a:pt x="88173" y="752399"/>
                  <a:pt x="135227" y="629147"/>
                  <a:pt x="135227" y="493007"/>
                </a:cubicBezTo>
                <a:cubicBezTo>
                  <a:pt x="135227" y="356867"/>
                  <a:pt x="88173" y="233616"/>
                  <a:pt x="12097" y="144399"/>
                </a:cubicBezTo>
                <a:lnTo>
                  <a:pt x="1" y="132695"/>
                </a:lnTo>
                <a:lnTo>
                  <a:pt x="62058" y="84198"/>
                </a:lnTo>
                <a:cubicBezTo>
                  <a:pt x="145131" y="31040"/>
                  <a:pt x="245277" y="0"/>
                  <a:pt x="35307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>
              <a:buNone/>
            </a:pPr>
            <a:endParaRPr lang="en-CN" sz="1600" b="0" dirty="0"/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2D1F04D4-6557-DA4C-811A-ACC1B1A8BAB5}"/>
              </a:ext>
            </a:extLst>
          </p:cNvPr>
          <p:cNvSpPr/>
          <p:nvPr/>
        </p:nvSpPr>
        <p:spPr>
          <a:xfrm>
            <a:off x="211192" y="5343413"/>
            <a:ext cx="705558" cy="986012"/>
          </a:xfrm>
          <a:custGeom>
            <a:avLst/>
            <a:gdLst>
              <a:gd name="connsiteX0" fmla="*/ 420392 w 705558"/>
              <a:gd name="connsiteY0" fmla="*/ 0 h 986012"/>
              <a:gd name="connsiteX1" fmla="*/ 655437 w 705558"/>
              <a:gd name="connsiteY1" fmla="*/ 84198 h 986012"/>
              <a:gd name="connsiteX2" fmla="*/ 705558 w 705558"/>
              <a:gd name="connsiteY2" fmla="*/ 132694 h 986012"/>
              <a:gd name="connsiteX3" fmla="*/ 690581 w 705558"/>
              <a:gd name="connsiteY3" fmla="*/ 144398 h 986012"/>
              <a:gd name="connsiteX4" fmla="*/ 538129 w 705558"/>
              <a:gd name="connsiteY4" fmla="*/ 493006 h 986012"/>
              <a:gd name="connsiteX5" fmla="*/ 690581 w 705558"/>
              <a:gd name="connsiteY5" fmla="*/ 841615 h 986012"/>
              <a:gd name="connsiteX6" fmla="*/ 705557 w 705558"/>
              <a:gd name="connsiteY6" fmla="*/ 853319 h 986012"/>
              <a:gd name="connsiteX7" fmla="*/ 655437 w 705558"/>
              <a:gd name="connsiteY7" fmla="*/ 901814 h 986012"/>
              <a:gd name="connsiteX8" fmla="*/ 420392 w 705558"/>
              <a:gd name="connsiteY8" fmla="*/ 986012 h 986012"/>
              <a:gd name="connsiteX9" fmla="*/ 0 w 705558"/>
              <a:gd name="connsiteY9" fmla="*/ 493006 h 986012"/>
              <a:gd name="connsiteX10" fmla="*/ 420392 w 705558"/>
              <a:gd name="connsiteY10" fmla="*/ 0 h 98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05558" h="986012">
                <a:moveTo>
                  <a:pt x="420392" y="0"/>
                </a:moveTo>
                <a:cubicBezTo>
                  <a:pt x="507458" y="0"/>
                  <a:pt x="588342" y="31040"/>
                  <a:pt x="655437" y="84198"/>
                </a:cubicBezTo>
                <a:lnTo>
                  <a:pt x="705558" y="132694"/>
                </a:lnTo>
                <a:lnTo>
                  <a:pt x="690581" y="144398"/>
                </a:lnTo>
                <a:cubicBezTo>
                  <a:pt x="596389" y="233614"/>
                  <a:pt x="538129" y="356866"/>
                  <a:pt x="538129" y="493006"/>
                </a:cubicBezTo>
                <a:cubicBezTo>
                  <a:pt x="538129" y="629146"/>
                  <a:pt x="596389" y="752398"/>
                  <a:pt x="690581" y="841615"/>
                </a:cubicBezTo>
                <a:lnTo>
                  <a:pt x="705557" y="853319"/>
                </a:lnTo>
                <a:lnTo>
                  <a:pt x="655437" y="901814"/>
                </a:lnTo>
                <a:cubicBezTo>
                  <a:pt x="588342" y="954973"/>
                  <a:pt x="507458" y="986012"/>
                  <a:pt x="420392" y="986012"/>
                </a:cubicBezTo>
                <a:cubicBezTo>
                  <a:pt x="188216" y="986012"/>
                  <a:pt x="0" y="765286"/>
                  <a:pt x="0" y="493006"/>
                </a:cubicBezTo>
                <a:cubicBezTo>
                  <a:pt x="0" y="220726"/>
                  <a:pt x="188216" y="0"/>
                  <a:pt x="420392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>
              <a:buNone/>
            </a:pPr>
            <a:endParaRPr lang="en-CN" sz="1600" b="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A2D4C1-3B76-4043-A7C4-4D626E706762}"/>
              </a:ext>
            </a:extLst>
          </p:cNvPr>
          <p:cNvSpPr txBox="1"/>
          <p:nvPr/>
        </p:nvSpPr>
        <p:spPr>
          <a:xfrm>
            <a:off x="1178350" y="5657600"/>
            <a:ext cx="33214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B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B8794E-68BC-C04B-A786-2EAFB4F8A051}"/>
              </a:ext>
            </a:extLst>
          </p:cNvPr>
          <p:cNvSpPr txBox="1"/>
          <p:nvPr/>
        </p:nvSpPr>
        <p:spPr>
          <a:xfrm>
            <a:off x="1553708" y="5208475"/>
            <a:ext cx="32092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S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F154C6-7D94-D24F-B4BE-45EAC8A1EF01}"/>
              </a:ext>
            </a:extLst>
          </p:cNvPr>
          <p:cNvSpPr txBox="1"/>
          <p:nvPr/>
        </p:nvSpPr>
        <p:spPr>
          <a:xfrm>
            <a:off x="325660" y="5656485"/>
            <a:ext cx="33214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A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4FB12A-FA7C-FB4A-9516-3904515B4F0C}"/>
              </a:ext>
            </a:extLst>
          </p:cNvPr>
          <p:cNvSpPr/>
          <p:nvPr/>
        </p:nvSpPr>
        <p:spPr>
          <a:xfrm>
            <a:off x="3742354" y="5208474"/>
            <a:ext cx="1659988" cy="119073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 sz="1600" b="0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7D612723-A456-294E-820D-C537F1A0655B}"/>
              </a:ext>
            </a:extLst>
          </p:cNvPr>
          <p:cNvSpPr/>
          <p:nvPr/>
        </p:nvSpPr>
        <p:spPr>
          <a:xfrm>
            <a:off x="4312313" y="5473899"/>
            <a:ext cx="302655" cy="720625"/>
          </a:xfrm>
          <a:custGeom>
            <a:avLst/>
            <a:gdLst>
              <a:gd name="connsiteX0" fmla="*/ 167429 w 302655"/>
              <a:gd name="connsiteY0" fmla="*/ 0 h 720625"/>
              <a:gd name="connsiteX1" fmla="*/ 179525 w 302655"/>
              <a:gd name="connsiteY1" fmla="*/ 11704 h 720625"/>
              <a:gd name="connsiteX2" fmla="*/ 302655 w 302655"/>
              <a:gd name="connsiteY2" fmla="*/ 360312 h 720625"/>
              <a:gd name="connsiteX3" fmla="*/ 179525 w 302655"/>
              <a:gd name="connsiteY3" fmla="*/ 708920 h 720625"/>
              <a:gd name="connsiteX4" fmla="*/ 167428 w 302655"/>
              <a:gd name="connsiteY4" fmla="*/ 720625 h 720625"/>
              <a:gd name="connsiteX5" fmla="*/ 152452 w 302655"/>
              <a:gd name="connsiteY5" fmla="*/ 708921 h 720625"/>
              <a:gd name="connsiteX6" fmla="*/ 0 w 302655"/>
              <a:gd name="connsiteY6" fmla="*/ 360312 h 720625"/>
              <a:gd name="connsiteX7" fmla="*/ 152452 w 302655"/>
              <a:gd name="connsiteY7" fmla="*/ 11704 h 720625"/>
              <a:gd name="connsiteX8" fmla="*/ 167429 w 302655"/>
              <a:gd name="connsiteY8" fmla="*/ 0 h 72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655" h="720625">
                <a:moveTo>
                  <a:pt x="167429" y="0"/>
                </a:moveTo>
                <a:lnTo>
                  <a:pt x="179525" y="11704"/>
                </a:lnTo>
                <a:cubicBezTo>
                  <a:pt x="255601" y="100921"/>
                  <a:pt x="302655" y="224172"/>
                  <a:pt x="302655" y="360312"/>
                </a:cubicBezTo>
                <a:cubicBezTo>
                  <a:pt x="302655" y="496452"/>
                  <a:pt x="255601" y="619704"/>
                  <a:pt x="179525" y="708920"/>
                </a:cubicBezTo>
                <a:lnTo>
                  <a:pt x="167428" y="720625"/>
                </a:lnTo>
                <a:lnTo>
                  <a:pt x="152452" y="708921"/>
                </a:lnTo>
                <a:cubicBezTo>
                  <a:pt x="58260" y="619704"/>
                  <a:pt x="0" y="496452"/>
                  <a:pt x="0" y="360312"/>
                </a:cubicBezTo>
                <a:cubicBezTo>
                  <a:pt x="0" y="224172"/>
                  <a:pt x="58260" y="100920"/>
                  <a:pt x="152452" y="11704"/>
                </a:cubicBezTo>
                <a:lnTo>
                  <a:pt x="167429" y="0"/>
                </a:lnTo>
                <a:close/>
              </a:path>
            </a:pathLst>
          </a:cu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>
              <a:buNone/>
            </a:pPr>
            <a:endParaRPr lang="en-CN" sz="1600" b="0" dirty="0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AF67E19B-1DEF-4240-B9D0-B6D9223E0FC2}"/>
              </a:ext>
            </a:extLst>
          </p:cNvPr>
          <p:cNvSpPr/>
          <p:nvPr/>
        </p:nvSpPr>
        <p:spPr>
          <a:xfrm>
            <a:off x="4479740" y="5341203"/>
            <a:ext cx="873582" cy="986014"/>
          </a:xfrm>
          <a:custGeom>
            <a:avLst/>
            <a:gdLst>
              <a:gd name="connsiteX0" fmla="*/ 353077 w 873582"/>
              <a:gd name="connsiteY0" fmla="*/ 0 h 986014"/>
              <a:gd name="connsiteX1" fmla="*/ 873582 w 873582"/>
              <a:gd name="connsiteY1" fmla="*/ 493007 h 986014"/>
              <a:gd name="connsiteX2" fmla="*/ 353077 w 873582"/>
              <a:gd name="connsiteY2" fmla="*/ 986014 h 986014"/>
              <a:gd name="connsiteX3" fmla="*/ 62058 w 873582"/>
              <a:gd name="connsiteY3" fmla="*/ 901816 h 986014"/>
              <a:gd name="connsiteX4" fmla="*/ 0 w 873582"/>
              <a:gd name="connsiteY4" fmla="*/ 853320 h 986014"/>
              <a:gd name="connsiteX5" fmla="*/ 12097 w 873582"/>
              <a:gd name="connsiteY5" fmla="*/ 841615 h 986014"/>
              <a:gd name="connsiteX6" fmla="*/ 135227 w 873582"/>
              <a:gd name="connsiteY6" fmla="*/ 493007 h 986014"/>
              <a:gd name="connsiteX7" fmla="*/ 12097 w 873582"/>
              <a:gd name="connsiteY7" fmla="*/ 144399 h 986014"/>
              <a:gd name="connsiteX8" fmla="*/ 1 w 873582"/>
              <a:gd name="connsiteY8" fmla="*/ 132695 h 986014"/>
              <a:gd name="connsiteX9" fmla="*/ 62058 w 873582"/>
              <a:gd name="connsiteY9" fmla="*/ 84198 h 986014"/>
              <a:gd name="connsiteX10" fmla="*/ 353077 w 873582"/>
              <a:gd name="connsiteY10" fmla="*/ 0 h 98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3582" h="986014">
                <a:moveTo>
                  <a:pt x="353077" y="0"/>
                </a:moveTo>
                <a:cubicBezTo>
                  <a:pt x="640544" y="0"/>
                  <a:pt x="873582" y="220727"/>
                  <a:pt x="873582" y="493007"/>
                </a:cubicBezTo>
                <a:cubicBezTo>
                  <a:pt x="873582" y="765287"/>
                  <a:pt x="640544" y="986014"/>
                  <a:pt x="353077" y="986014"/>
                </a:cubicBezTo>
                <a:cubicBezTo>
                  <a:pt x="245277" y="986014"/>
                  <a:pt x="145131" y="954975"/>
                  <a:pt x="62058" y="901816"/>
                </a:cubicBezTo>
                <a:lnTo>
                  <a:pt x="0" y="853320"/>
                </a:lnTo>
                <a:lnTo>
                  <a:pt x="12097" y="841615"/>
                </a:lnTo>
                <a:cubicBezTo>
                  <a:pt x="88173" y="752399"/>
                  <a:pt x="135227" y="629147"/>
                  <a:pt x="135227" y="493007"/>
                </a:cubicBezTo>
                <a:cubicBezTo>
                  <a:pt x="135227" y="356867"/>
                  <a:pt x="88173" y="233616"/>
                  <a:pt x="12097" y="144399"/>
                </a:cubicBezTo>
                <a:lnTo>
                  <a:pt x="1" y="132695"/>
                </a:lnTo>
                <a:lnTo>
                  <a:pt x="62058" y="84198"/>
                </a:lnTo>
                <a:cubicBezTo>
                  <a:pt x="145131" y="31040"/>
                  <a:pt x="245277" y="0"/>
                  <a:pt x="353077" y="0"/>
                </a:cubicBezTo>
                <a:close/>
              </a:path>
            </a:pathLst>
          </a:cu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>
              <a:buNone/>
            </a:pPr>
            <a:endParaRPr lang="en-CN" sz="1600" b="0" dirty="0"/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246FB5D6-60C1-774E-96F8-109D717FDF0E}"/>
              </a:ext>
            </a:extLst>
          </p:cNvPr>
          <p:cNvSpPr/>
          <p:nvPr/>
        </p:nvSpPr>
        <p:spPr>
          <a:xfrm>
            <a:off x="3774184" y="5341204"/>
            <a:ext cx="705558" cy="986012"/>
          </a:xfrm>
          <a:custGeom>
            <a:avLst/>
            <a:gdLst>
              <a:gd name="connsiteX0" fmla="*/ 420392 w 705558"/>
              <a:gd name="connsiteY0" fmla="*/ 0 h 986012"/>
              <a:gd name="connsiteX1" fmla="*/ 655437 w 705558"/>
              <a:gd name="connsiteY1" fmla="*/ 84198 h 986012"/>
              <a:gd name="connsiteX2" fmla="*/ 705558 w 705558"/>
              <a:gd name="connsiteY2" fmla="*/ 132694 h 986012"/>
              <a:gd name="connsiteX3" fmla="*/ 690581 w 705558"/>
              <a:gd name="connsiteY3" fmla="*/ 144398 h 986012"/>
              <a:gd name="connsiteX4" fmla="*/ 538129 w 705558"/>
              <a:gd name="connsiteY4" fmla="*/ 493006 h 986012"/>
              <a:gd name="connsiteX5" fmla="*/ 690581 w 705558"/>
              <a:gd name="connsiteY5" fmla="*/ 841615 h 986012"/>
              <a:gd name="connsiteX6" fmla="*/ 705557 w 705558"/>
              <a:gd name="connsiteY6" fmla="*/ 853319 h 986012"/>
              <a:gd name="connsiteX7" fmla="*/ 655437 w 705558"/>
              <a:gd name="connsiteY7" fmla="*/ 901814 h 986012"/>
              <a:gd name="connsiteX8" fmla="*/ 420392 w 705558"/>
              <a:gd name="connsiteY8" fmla="*/ 986012 h 986012"/>
              <a:gd name="connsiteX9" fmla="*/ 0 w 705558"/>
              <a:gd name="connsiteY9" fmla="*/ 493006 h 986012"/>
              <a:gd name="connsiteX10" fmla="*/ 420392 w 705558"/>
              <a:gd name="connsiteY10" fmla="*/ 0 h 98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05558" h="986012">
                <a:moveTo>
                  <a:pt x="420392" y="0"/>
                </a:moveTo>
                <a:cubicBezTo>
                  <a:pt x="507458" y="0"/>
                  <a:pt x="588342" y="31040"/>
                  <a:pt x="655437" y="84198"/>
                </a:cubicBezTo>
                <a:lnTo>
                  <a:pt x="705558" y="132694"/>
                </a:lnTo>
                <a:lnTo>
                  <a:pt x="690581" y="144398"/>
                </a:lnTo>
                <a:cubicBezTo>
                  <a:pt x="596389" y="233614"/>
                  <a:pt x="538129" y="356866"/>
                  <a:pt x="538129" y="493006"/>
                </a:cubicBezTo>
                <a:cubicBezTo>
                  <a:pt x="538129" y="629146"/>
                  <a:pt x="596389" y="752398"/>
                  <a:pt x="690581" y="841615"/>
                </a:cubicBezTo>
                <a:lnTo>
                  <a:pt x="705557" y="853319"/>
                </a:lnTo>
                <a:lnTo>
                  <a:pt x="655437" y="901814"/>
                </a:lnTo>
                <a:cubicBezTo>
                  <a:pt x="588342" y="954973"/>
                  <a:pt x="507458" y="986012"/>
                  <a:pt x="420392" y="986012"/>
                </a:cubicBezTo>
                <a:cubicBezTo>
                  <a:pt x="188216" y="986012"/>
                  <a:pt x="0" y="765286"/>
                  <a:pt x="0" y="493006"/>
                </a:cubicBezTo>
                <a:cubicBezTo>
                  <a:pt x="0" y="220726"/>
                  <a:pt x="188216" y="0"/>
                  <a:pt x="420392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>
              <a:buNone/>
            </a:pPr>
            <a:endParaRPr lang="en-CN" sz="1600" b="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759306C-F279-4742-B4F2-76669C96CBCE}"/>
              </a:ext>
            </a:extLst>
          </p:cNvPr>
          <p:cNvSpPr txBox="1"/>
          <p:nvPr/>
        </p:nvSpPr>
        <p:spPr>
          <a:xfrm>
            <a:off x="4741342" y="5655391"/>
            <a:ext cx="33214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B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3E3C73-8FE3-5A43-A0B0-89E42CE8231D}"/>
              </a:ext>
            </a:extLst>
          </p:cNvPr>
          <p:cNvSpPr txBox="1"/>
          <p:nvPr/>
        </p:nvSpPr>
        <p:spPr>
          <a:xfrm>
            <a:off x="5113400" y="5171926"/>
            <a:ext cx="32092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S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74DDC8-B7F5-DF49-BB0F-5170F8B6B31A}"/>
              </a:ext>
            </a:extLst>
          </p:cNvPr>
          <p:cNvSpPr txBox="1"/>
          <p:nvPr/>
        </p:nvSpPr>
        <p:spPr>
          <a:xfrm>
            <a:off x="3888652" y="5654276"/>
            <a:ext cx="33214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A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CC505C-22DA-F247-A2A6-0E41F51288D5}"/>
              </a:ext>
            </a:extLst>
          </p:cNvPr>
          <p:cNvSpPr txBox="1"/>
          <p:nvPr/>
        </p:nvSpPr>
        <p:spPr>
          <a:xfrm>
            <a:off x="6921584" y="5140576"/>
            <a:ext cx="32092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S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EB0DD3E-188C-3A4A-970F-7F5B3D77DB02}"/>
              </a:ext>
            </a:extLst>
          </p:cNvPr>
          <p:cNvSpPr/>
          <p:nvPr/>
        </p:nvSpPr>
        <p:spPr>
          <a:xfrm>
            <a:off x="7287880" y="5196835"/>
            <a:ext cx="1659988" cy="119073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 sz="1600" b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0FDE39E-914D-E44A-91E6-A87B1FBB8A57}"/>
              </a:ext>
            </a:extLst>
          </p:cNvPr>
          <p:cNvSpPr txBox="1"/>
          <p:nvPr/>
        </p:nvSpPr>
        <p:spPr>
          <a:xfrm>
            <a:off x="8278870" y="5629787"/>
            <a:ext cx="332142" cy="33855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B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4508C89-7A24-634A-89B8-5F09CACD8735}"/>
              </a:ext>
            </a:extLst>
          </p:cNvPr>
          <p:cNvSpPr txBox="1"/>
          <p:nvPr/>
        </p:nvSpPr>
        <p:spPr>
          <a:xfrm>
            <a:off x="8650928" y="5146322"/>
            <a:ext cx="32092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S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F503FF4-98DE-4647-88B1-FA546B383893}"/>
              </a:ext>
            </a:extLst>
          </p:cNvPr>
          <p:cNvSpPr txBox="1"/>
          <p:nvPr/>
        </p:nvSpPr>
        <p:spPr>
          <a:xfrm>
            <a:off x="7426180" y="5628672"/>
            <a:ext cx="33214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A</a:t>
            </a:r>
            <a:endParaRPr lang="en-CN" sz="1600" b="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88543A7-7631-D24A-B1AB-69143DAD59C3}"/>
                  </a:ext>
                </a:extLst>
              </p:cNvPr>
              <p:cNvSpPr txBox="1"/>
              <p:nvPr/>
            </p:nvSpPr>
            <p:spPr>
              <a:xfrm>
                <a:off x="396497" y="4763034"/>
                <a:ext cx="103715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altLang="zh-CN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∪</m:t>
                      </m:r>
                      <m:r>
                        <a:rPr lang="en-US" altLang="zh-CN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CN" dirty="0"/>
              </a:p>
            </p:txBody>
          </p:sp>
        </mc:Choice>
        <mc:Fallback xmlns="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88543A7-7631-D24A-B1AB-69143DAD59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497" y="4763034"/>
                <a:ext cx="1037152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71BC202E-4BF1-9442-9B7F-0F52F720BFA2}"/>
                  </a:ext>
                </a:extLst>
              </p:cNvPr>
              <p:cNvSpPr txBox="1"/>
              <p:nvPr/>
            </p:nvSpPr>
            <p:spPr>
              <a:xfrm>
                <a:off x="2115525" y="4763034"/>
                <a:ext cx="103715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altLang="zh-CN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∩</m:t>
                      </m:r>
                      <m:r>
                        <a:rPr lang="en-US" altLang="zh-CN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CN" dirty="0"/>
              </a:p>
            </p:txBody>
          </p:sp>
        </mc:Choice>
        <mc:Fallback xmlns="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71BC202E-4BF1-9442-9B7F-0F52F720BF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5525" y="4763034"/>
                <a:ext cx="1037152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0EF9B2CD-CE38-FB4F-8EAA-329519C25339}"/>
                  </a:ext>
                </a:extLst>
              </p:cNvPr>
              <p:cNvSpPr txBox="1"/>
              <p:nvPr/>
            </p:nvSpPr>
            <p:spPr>
              <a:xfrm>
                <a:off x="3957666" y="4745547"/>
                <a:ext cx="103715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zh-CN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CN" dirty="0"/>
              </a:p>
            </p:txBody>
          </p:sp>
        </mc:Choice>
        <mc:Fallback xmlns="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0EF9B2CD-CE38-FB4F-8EAA-329519C253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7666" y="4745547"/>
                <a:ext cx="1037152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4492F56-83D7-BE43-AD57-665012469CFF}"/>
                  </a:ext>
                </a:extLst>
              </p:cNvPr>
              <p:cNvSpPr txBox="1"/>
              <p:nvPr/>
            </p:nvSpPr>
            <p:spPr>
              <a:xfrm>
                <a:off x="5711857" y="4764737"/>
                <a:ext cx="103715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altLang="zh-CN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acc>
                    </m:oMath>
                  </m:oMathPara>
                </a14:m>
                <a:endParaRPr lang="en-CN" dirty="0"/>
              </a:p>
            </p:txBody>
          </p:sp>
        </mc:Choice>
        <mc:Fallback xmlns="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4492F56-83D7-BE43-AD57-665012469C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1857" y="4764737"/>
                <a:ext cx="1037152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FE6B03CF-8EA2-4947-BC4E-867EFA831205}"/>
                  </a:ext>
                </a:extLst>
              </p:cNvPr>
              <p:cNvSpPr txBox="1"/>
              <p:nvPr/>
            </p:nvSpPr>
            <p:spPr>
              <a:xfrm>
                <a:off x="7338511" y="4754689"/>
                <a:ext cx="1632347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altLang="zh-CN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∩</m:t>
                      </m:r>
                      <m:r>
                        <a:rPr lang="en-US" altLang="zh-CN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zh-CN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=∅</m:t>
                      </m:r>
                    </m:oMath>
                  </m:oMathPara>
                </a14:m>
                <a:endParaRPr lang="en-CN" dirty="0"/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FE6B03CF-8EA2-4947-BC4E-867EFA8312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8511" y="4754689"/>
                <a:ext cx="1632347" cy="461665"/>
              </a:xfrm>
              <a:prstGeom prst="rect">
                <a:avLst/>
              </a:prstGeom>
              <a:blipFill>
                <a:blip r:embed="rId8"/>
                <a:stretch>
                  <a:fillRect b="-5405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Oval 49">
            <a:extLst>
              <a:ext uri="{FF2B5EF4-FFF2-40B4-BE49-F238E27FC236}">
                <a16:creationId xmlns:a16="http://schemas.microsoft.com/office/drawing/2014/main" id="{FBA8BB5A-A0E5-1A4D-AA16-57696CFF46BA}"/>
              </a:ext>
            </a:extLst>
          </p:cNvPr>
          <p:cNvSpPr/>
          <p:nvPr/>
        </p:nvSpPr>
        <p:spPr>
          <a:xfrm>
            <a:off x="5670806" y="5394771"/>
            <a:ext cx="896231" cy="865352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23FCAE2-DD78-164B-BEEE-EB9024AB90FF}"/>
              </a:ext>
            </a:extLst>
          </p:cNvPr>
          <p:cNvSpPr txBox="1"/>
          <p:nvPr/>
        </p:nvSpPr>
        <p:spPr>
          <a:xfrm>
            <a:off x="5941827" y="5664261"/>
            <a:ext cx="332142" cy="338554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A</a:t>
            </a:r>
            <a:endParaRPr lang="en-CN" sz="16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09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5" grpId="0" animBg="1"/>
      <p:bldP spid="81" grpId="0" animBg="1"/>
      <p:bldP spid="29" grpId="0" animBg="1"/>
      <p:bldP spid="30" grpId="0" animBg="1"/>
      <p:bldP spid="31" grpId="0" animBg="1"/>
      <p:bldP spid="32" grpId="0" animBg="1"/>
      <p:bldP spid="33" grpId="0"/>
      <p:bldP spid="34" grpId="0"/>
      <p:bldP spid="35" grpId="0"/>
      <p:bldP spid="36" grpId="0" animBg="1"/>
      <p:bldP spid="37" grpId="0" animBg="1"/>
      <p:bldP spid="38" grpId="0" animBg="1"/>
      <p:bldP spid="39" grpId="0" animBg="1"/>
      <p:bldP spid="40" grpId="0"/>
      <p:bldP spid="41" grpId="0"/>
      <p:bldP spid="42" grpId="0"/>
      <p:bldP spid="48" grpId="0"/>
      <p:bldP spid="66" grpId="0" animBg="1"/>
      <p:bldP spid="70" grpId="0" animBg="1"/>
      <p:bldP spid="71" grpId="0"/>
      <p:bldP spid="72" grpId="0"/>
      <p:bldP spid="85" grpId="0"/>
      <p:bldP spid="86" grpId="0"/>
      <p:bldP spid="87" grpId="0"/>
      <p:bldP spid="88" grpId="0"/>
      <p:bldP spid="89" grpId="0"/>
      <p:bldP spid="50" grpId="0" animBg="1"/>
      <p:bldP spid="4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993718"/>
            <a:ext cx="9038492" cy="2725759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4867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随机事件和样本空间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916209"/>
                <a:ext cx="8714878" cy="5288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事件的</a:t>
                </a: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运算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规则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交换律</a:t>
                </a: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𝐵𝐴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结合律</a:t>
                </a: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  <a:sym typeface="Wingdings" pitchFamily="2" charset="2"/>
                  </a:rPr>
                  <a:t>：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∪</m:t>
                        </m:r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∪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altLang="zh-CN" sz="2000" b="0" i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分配率</a:t>
                </a: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∪</m:t>
                        </m:r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∩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𝐴𝐶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𝐵𝐶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∩</m:t>
                        </m:r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)(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德摩根定理</a:t>
                </a: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zh-CN" altLang="en-US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nary>
                          <m:naryPr>
                            <m:chr m:val="⋃"/>
                            <m:ctrlPr>
                              <a:rPr lang="zh-CN" altLang="en-US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acc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⋂"/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acc>
                          <m:accPr>
                            <m:chr m:val="̅"/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</m:e>
                    </m:nary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zh-CN" altLang="en-US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nary>
                          <m:naryPr>
                            <m:chr m:val="⋂"/>
                            <m:ctrlPr>
                              <a:rPr lang="zh-CN" altLang="en-US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acc>
                    <m:r>
                      <a:rPr lang="en-US" altLang="zh-CN" sz="20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⋃"/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acc>
                          <m:accPr>
                            <m:chr m:val="̅"/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</m:e>
                    </m:nary>
                  </m:oMath>
                </a14:m>
                <a:endParaRPr lang="en-US" altLang="zh-CN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例：设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甲来听课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乙来听课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∪</m:t>
                      </m:r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={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甲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、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乙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至少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有一个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人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来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听课</m:t>
                      </m:r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∩</m:t>
                      </m:r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={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甲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、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乙都来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听课</m:t>
                      </m:r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∪</m:t>
                          </m:r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acc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acc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∩</m:t>
                      </m:r>
                      <m:acc>
                        <m:accPr>
                          <m:chr m:val="̅"/>
                          <m:ctrlP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acc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甲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、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乙都不来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听课</m:t>
                      </m:r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∩</m:t>
                          </m:r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acc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acc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∪</m:t>
                      </m:r>
                      <m:acc>
                        <m:accPr>
                          <m:chr m:val="̅"/>
                          <m:ctrlP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acc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甲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、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乙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至少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有一个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人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不来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听课</m:t>
                      </m:r>
                      <m:r>
                        <a:rPr lang="en-US" altLang="zh-CN" sz="20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916209"/>
                <a:ext cx="8714878" cy="5288692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4569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随机事件和样本空间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概率和频率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等可能模型（古典概率）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几何概率模型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概率的公理化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条件概率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全概率公式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贝叶斯公式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1860818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993717"/>
            <a:ext cx="9038492" cy="2326999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7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2.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概率和频率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916209"/>
                <a:ext cx="8714878" cy="5964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频率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次试验中事件发生的比例：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：事件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发生的次数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：总试验次数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中国男子国家足球队，“冲出亚洲”共进行了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次，其中成功了一次，在这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次试验中“冲出亚洲”这事件发生的频率为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1/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	   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某同学一共听了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16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次“概率统计”课，其中有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次迟到，记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听课迟到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，则该同学迟到的频率为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12/16=75%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	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zh-CN" altLang="en-US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916209"/>
                <a:ext cx="8714878" cy="5964903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443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216909"/>
            <a:ext cx="9038492" cy="2928830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7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2.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概率和频率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334A2B5-A0BC-8B45-9BBF-9D567A78D828}"/>
              </a:ext>
            </a:extLst>
          </p:cNvPr>
          <p:cNvSpPr/>
          <p:nvPr/>
        </p:nvSpPr>
        <p:spPr>
          <a:xfrm>
            <a:off x="52754" y="4879400"/>
            <a:ext cx="9038492" cy="100988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143153"/>
                <a:ext cx="8714878" cy="4457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频率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的性质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非负性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0,</m:t>
                        </m:r>
                        <m:r>
                          <a:rPr lang="zh-CN" altLang="en-US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altLang="zh-CN" sz="2000" b="0" dirty="0">
                  <a:solidFill>
                    <a:srgbClr val="000404"/>
                  </a:solidFill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规范性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</a:rPr>
                  <a:t>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有限可加性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：对互补相容事件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supHide m:val="on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单调性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：对于事件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zh-CN" altLang="en-US" sz="2000" b="0" i="0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（推导）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en-US" altLang="zh-CN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en-US" altLang="zh-CN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频率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随着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增大逐渐趋于一个稳定值，也即是事件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发生的概率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143153"/>
                <a:ext cx="8714878" cy="4457695"/>
              </a:xfrm>
              <a:prstGeom prst="rect">
                <a:avLst/>
              </a:prstGeom>
              <a:blipFill>
                <a:blip r:embed="rId3"/>
                <a:stretch>
                  <a:fillRect l="-1019" b="-85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6389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605608"/>
            <a:ext cx="9038492" cy="3440780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7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2.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概率和频率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605608"/>
                <a:ext cx="8714878" cy="51014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随机事件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发生的可能性大小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频率的稳定值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非负性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≥0,∀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规范性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有限可加性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,∀</m:t>
                    </m:r>
                    <m:r>
                      <m:rPr>
                        <m:lit/>
                      </m:rP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endParaRPr lang="en-US" altLang="zh-CN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zh-CN" altLang="en-US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605608"/>
                <a:ext cx="8714878" cy="5101461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2311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QR 代码&#10;&#10;描述已自动生成">
            <a:extLst>
              <a:ext uri="{FF2B5EF4-FFF2-40B4-BE49-F238E27FC236}">
                <a16:creationId xmlns:a16="http://schemas.microsoft.com/office/drawing/2014/main" id="{206E1AA5-ECD6-4D42-8746-7E6116848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7698" y="3733800"/>
            <a:ext cx="3028950" cy="31242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2037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课程介绍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197005" y="1166085"/>
            <a:ext cx="8569643" cy="5287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2000" b="0" dirty="0">
                <a:solidFill>
                  <a:schemeClr val="tx1"/>
                </a:solidFill>
              </a:rPr>
              <a:t>课程名称：信息学中的概率统计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2000" b="0" dirty="0">
                <a:solidFill>
                  <a:schemeClr val="tx1"/>
                </a:solidFill>
              </a:rPr>
              <a:t>课程简介：介绍概率与统计的基本知识以及在信息学中的应用</a:t>
            </a:r>
          </a:p>
          <a:p>
            <a:pPr marL="342900" indent="-342900" algn="l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2000" b="0" dirty="0">
                <a:solidFill>
                  <a:schemeClr val="tx1"/>
                </a:solidFill>
              </a:rPr>
              <a:t>时间地点：1-16周 每周 周五</a:t>
            </a:r>
            <a:r>
              <a:rPr lang="en-US" altLang="zh-CN" sz="2000" b="0" dirty="0">
                <a:solidFill>
                  <a:schemeClr val="tx1"/>
                </a:solidFill>
              </a:rPr>
              <a:t>3-4</a:t>
            </a:r>
            <a:r>
              <a:rPr lang="zh-CN" altLang="en-US" sz="2000" b="0" dirty="0">
                <a:solidFill>
                  <a:schemeClr val="tx1"/>
                </a:solidFill>
              </a:rPr>
              <a:t>节，单周 周二 </a:t>
            </a:r>
            <a:r>
              <a:rPr lang="en-US" altLang="zh-CN" sz="2000" b="0" dirty="0">
                <a:solidFill>
                  <a:schemeClr val="tx1"/>
                </a:solidFill>
              </a:rPr>
              <a:t>7-8</a:t>
            </a:r>
            <a:r>
              <a:rPr lang="zh-CN" altLang="en-US" sz="2000" b="0" dirty="0">
                <a:solidFill>
                  <a:schemeClr val="tx1"/>
                </a:solidFill>
              </a:rPr>
              <a:t>节 @ 理教</a:t>
            </a:r>
            <a:r>
              <a:rPr lang="en-US" altLang="zh-CN" sz="2000" b="0" dirty="0">
                <a:solidFill>
                  <a:schemeClr val="tx1"/>
                </a:solidFill>
              </a:rPr>
              <a:t>402</a:t>
            </a:r>
            <a:endParaRPr lang="zh-CN" altLang="en-US" sz="2000" b="0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2000" b="0" dirty="0">
                <a:solidFill>
                  <a:schemeClr val="tx1"/>
                </a:solidFill>
              </a:rPr>
              <a:t>考核方式：作业 </a:t>
            </a:r>
            <a:r>
              <a:rPr lang="en-US" altLang="zh-CN" sz="2000" b="0" dirty="0">
                <a:solidFill>
                  <a:schemeClr val="tx1"/>
                </a:solidFill>
              </a:rPr>
              <a:t>30</a:t>
            </a:r>
            <a:r>
              <a:rPr lang="zh-CN" altLang="en-US" sz="2000" b="0" dirty="0">
                <a:solidFill>
                  <a:schemeClr val="tx1"/>
                </a:solidFill>
              </a:rPr>
              <a:t>%（迟交酌情扣分），期中</a:t>
            </a:r>
            <a:r>
              <a:rPr lang="en-US" altLang="zh-CN" sz="2000" b="0" dirty="0">
                <a:solidFill>
                  <a:schemeClr val="tx1"/>
                </a:solidFill>
              </a:rPr>
              <a:t>30</a:t>
            </a:r>
            <a:r>
              <a:rPr lang="zh-CN" altLang="en-US" sz="2000" b="0" dirty="0">
                <a:solidFill>
                  <a:schemeClr val="tx1"/>
                </a:solidFill>
              </a:rPr>
              <a:t>%（概率部分，闭卷），期末 </a:t>
            </a:r>
            <a:r>
              <a:rPr lang="en-US" altLang="zh-CN" sz="2000" b="0" dirty="0">
                <a:solidFill>
                  <a:schemeClr val="tx1"/>
                </a:solidFill>
              </a:rPr>
              <a:t>4</a:t>
            </a:r>
            <a:r>
              <a:rPr lang="zh-CN" altLang="en-US" sz="2000" b="0" dirty="0">
                <a:solidFill>
                  <a:schemeClr val="tx1"/>
                </a:solidFill>
              </a:rPr>
              <a:t>0% （全部，闭卷）；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2000" b="0" dirty="0">
                <a:solidFill>
                  <a:schemeClr val="tx1"/>
                </a:solidFill>
              </a:rPr>
              <a:t>助教信息：郭嘉睿、崔仲杰、任香璇、张质源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2000" b="0" dirty="0">
                <a:solidFill>
                  <a:schemeClr val="tx1"/>
                </a:solidFill>
              </a:rPr>
              <a:t>Office hour：每周二</a:t>
            </a:r>
            <a:r>
              <a:rPr lang="en-US" altLang="zh-CN" sz="2000" b="0" dirty="0">
                <a:solidFill>
                  <a:schemeClr val="tx1"/>
                </a:solidFill>
              </a:rPr>
              <a:t>2</a:t>
            </a:r>
            <a:r>
              <a:rPr lang="zh-CN" altLang="en-US" sz="2000" b="0" dirty="0">
                <a:solidFill>
                  <a:schemeClr val="tx1"/>
                </a:solidFill>
              </a:rPr>
              <a:t>-</a:t>
            </a:r>
            <a:r>
              <a:rPr lang="en-US" altLang="zh-CN" sz="2000" b="0" dirty="0">
                <a:solidFill>
                  <a:schemeClr val="tx1"/>
                </a:solidFill>
              </a:rPr>
              <a:t>3</a:t>
            </a:r>
            <a:r>
              <a:rPr lang="zh-CN" altLang="en-US" sz="2000" b="0" dirty="0">
                <a:solidFill>
                  <a:schemeClr val="tx1"/>
                </a:solidFill>
              </a:rPr>
              <a:t>pm，静园五院106-3</a:t>
            </a:r>
          </a:p>
          <a:p>
            <a:pPr marL="342900" indent="-342900" algn="l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2000" b="0" dirty="0">
                <a:solidFill>
                  <a:schemeClr val="tx1"/>
                </a:solidFill>
              </a:rPr>
              <a:t>联系方式：邮箱、助教、课程群、office hour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随机事件和样本空间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概率和频率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等可能模型（古典概率）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几何概率模型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概率的公理化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条件概率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全概率公式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贝叶斯公式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2507226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249887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5793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3.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等可能模型（古典概率）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7561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古典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概率模型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有限性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：样本空间的样本点个数有限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等可能性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：每个样本点的概率相等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，对应的概率为：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表示集合个数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古典概率模型满足概率的三条性质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非负性：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≥0,∀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规范性：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有限可加性：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,∀</m:t>
                    </m:r>
                    <m:r>
                      <m:rPr>
                        <m:lit/>
                      </m:rP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756191"/>
              </a:xfrm>
              <a:prstGeom prst="rect">
                <a:avLst/>
              </a:prstGeom>
              <a:blipFill>
                <a:blip r:embed="rId3"/>
                <a:stretch>
                  <a:fillRect l="-1019" b="-1101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287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249887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5793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3.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等可能模型（古典概率）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3376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古典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概率模型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有限性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：样本空间的样本点个数有限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等可能性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：每个样本点的概率相等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，对应的概率为：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表示集合个数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一袋中有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8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个球，其中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个为红球，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5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个为黄球，设摸到每一球的可能性相等。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）从袋中随机摸一球，记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摸到红球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)=3/8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．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）从袋中不放回摸两球，记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恰是一红一黄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)=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den>
                        </m:f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/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num>
                          <m:den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．</a:t>
                </a: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337615"/>
              </a:xfrm>
              <a:prstGeom prst="rect">
                <a:avLst/>
              </a:prstGeom>
              <a:blipFill>
                <a:blip r:embed="rId3"/>
                <a:stretch>
                  <a:fillRect l="-1019" r="-43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5229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249887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5793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3.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等可能模型（古典概率）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6444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古典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概率模型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有限性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：样本空间的样本点个数有限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等可能性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：每个样本点的概率相等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，对应的概率为：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表示集合个数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将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个不同的球，投入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个不同的盒中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n≤N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，设每一球落入各盒的概率相同，且各盒可放的球数不限，记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＝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恰有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个盒子各有一球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，求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P(A)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．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num>
                          <m:den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!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num>
                              <m:den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</m:e>
                        </m:d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!</m:t>
                        </m:r>
                      </m:num>
                      <m:den>
                        <m:sSup>
                          <m:sSup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den>
                    </m:f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644494"/>
              </a:xfrm>
              <a:prstGeom prst="rect">
                <a:avLst/>
              </a:prstGeom>
              <a:blipFill>
                <a:blip r:embed="rId3"/>
                <a:stretch>
                  <a:fillRect l="-1019" r="-189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8871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249887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5793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3.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等可能模型（古典概率）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9020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古典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概率模型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有限性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：样本空间的样本点个数有限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等可能性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：每个样本点的概率相等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，对应的概率为：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表示集合个数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（生日问题）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在一个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（≤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365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）人的班级里，至少有两人生日相同的概率是多少？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至少两人生日相同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所有人生日不相同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365</m:t>
                                </m:r>
                              </m:num>
                              <m:den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</m:e>
                        </m:d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!</m:t>
                        </m:r>
                      </m:num>
                      <m:den>
                        <m:sSup>
                          <m:sSup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 当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n=60,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=0.994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902065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2326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249887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5793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3.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等可能模型（古典概率）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8174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古典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概率模型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有限性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：样本空间的样本点个数有限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等可能性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：每个样本点的概率相等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，对应的概率为：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表示集合个数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抽签问题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一共有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个签，有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个签中奖，每次等概率随机抽签且不放回。当抽签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k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次后，抽到中奖的概率是多少？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第</m:t>
                          </m:r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zh-CN" altLang="en-US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次</m:t>
                          </m:r>
                          <m:r>
                            <a:rPr lang="zh-CN" altLang="en-US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抽中</m:t>
                          </m:r>
                          <m:r>
                            <a:rPr lang="zh-CN" altLang="en-US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奖</m:t>
                          </m:r>
                          <m:r>
                            <a:rPr lang="zh-CN" altLang="en-US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的</m:t>
                          </m:r>
                          <m:r>
                            <a:rPr lang="zh-CN" altLang="en-US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概率</m:t>
                          </m:r>
                        </m:e>
                      </m:d>
                    </m:oMath>
                  </m:oMathPara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noBar"/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den>
                              </m:f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noBar"/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den>
                              </m:f>
                            </m:e>
                          </m:d>
                        </m:den>
                      </m:f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817490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55111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随机事件和样本空间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概率和频率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等可能模型（古典概率）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几何概率模型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概率的公理化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条件概率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全概率公式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贝叶斯公式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32843002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249887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4.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几何概率模型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6871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几何概率模型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样本空间：二维平面或者其它维空间的子集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（样本空间中的一个区域），对应的概率为：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表示区域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的面积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几何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概率模型也满足概率的性质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非负性：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≥0,∀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规范性：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有限可加性：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,∀</m:t>
                    </m:r>
                    <m:r>
                      <m:rPr>
                        <m:lit/>
                      </m:rP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687198"/>
              </a:xfrm>
              <a:prstGeom prst="rect">
                <a:avLst/>
              </a:prstGeom>
              <a:blipFill>
                <a:blip r:embed="rId3"/>
                <a:stretch>
                  <a:fillRect l="-1019" b="-111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3F6C7B53-A1E3-6B4D-A5B8-B2D6139F2500}"/>
              </a:ext>
            </a:extLst>
          </p:cNvPr>
          <p:cNvGrpSpPr/>
          <p:nvPr/>
        </p:nvGrpSpPr>
        <p:grpSpPr>
          <a:xfrm>
            <a:off x="7218593" y="1120655"/>
            <a:ext cx="1743664" cy="1288097"/>
            <a:chOff x="6568270" y="1069959"/>
            <a:chExt cx="1833346" cy="136293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9989BE2-81F3-554F-B163-8907DE034C71}"/>
                </a:ext>
              </a:extLst>
            </p:cNvPr>
            <p:cNvSpPr/>
            <p:nvPr/>
          </p:nvSpPr>
          <p:spPr>
            <a:xfrm>
              <a:off x="6568270" y="1069959"/>
              <a:ext cx="1833346" cy="136293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6B6167E-E245-6849-A859-085BAC5AD8F2}"/>
                </a:ext>
              </a:extLst>
            </p:cNvPr>
            <p:cNvSpPr/>
            <p:nvPr/>
          </p:nvSpPr>
          <p:spPr>
            <a:xfrm>
              <a:off x="6732328" y="1268720"/>
              <a:ext cx="1118669" cy="96541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buNone/>
              </a:pPr>
              <a:r>
                <a:rPr lang="en-CN" sz="2000" dirty="0"/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65BDBD4-BE0A-0148-8F36-4C1B1ED8DFE4}"/>
                </a:ext>
              </a:extLst>
            </p:cNvPr>
            <p:cNvSpPr txBox="1"/>
            <p:nvPr/>
          </p:nvSpPr>
          <p:spPr>
            <a:xfrm>
              <a:off x="7860435" y="1561901"/>
              <a:ext cx="3561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en-CN" sz="2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4785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249887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4.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几何概率模型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49471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几何概率模型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样本空间：二维平面或者其它维空间的子集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（样本空间中的一个区域），对应的概率为：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表示区域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的面积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会面问题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）甲乙两人约定在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6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点到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7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点之间在某处会面，并约定先到者应等候另一个人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15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分钟，过时即可里去，求两人可能会面的概率。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4947188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3F6C7B53-A1E3-6B4D-A5B8-B2D6139F2500}"/>
              </a:ext>
            </a:extLst>
          </p:cNvPr>
          <p:cNvGrpSpPr/>
          <p:nvPr/>
        </p:nvGrpSpPr>
        <p:grpSpPr>
          <a:xfrm>
            <a:off x="7218593" y="1120655"/>
            <a:ext cx="1743664" cy="1288097"/>
            <a:chOff x="6568270" y="1069959"/>
            <a:chExt cx="1833346" cy="136293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9989BE2-81F3-554F-B163-8907DE034C71}"/>
                </a:ext>
              </a:extLst>
            </p:cNvPr>
            <p:cNvSpPr/>
            <p:nvPr/>
          </p:nvSpPr>
          <p:spPr>
            <a:xfrm>
              <a:off x="6568270" y="1069959"/>
              <a:ext cx="1833346" cy="136293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6B6167E-E245-6849-A859-085BAC5AD8F2}"/>
                </a:ext>
              </a:extLst>
            </p:cNvPr>
            <p:cNvSpPr/>
            <p:nvPr/>
          </p:nvSpPr>
          <p:spPr>
            <a:xfrm>
              <a:off x="6732328" y="1268720"/>
              <a:ext cx="1118669" cy="96541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buNone/>
              </a:pPr>
              <a:r>
                <a:rPr lang="en-CN" sz="2000" dirty="0"/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65BDBD4-BE0A-0148-8F36-4C1B1ED8DFE4}"/>
                </a:ext>
              </a:extLst>
            </p:cNvPr>
            <p:cNvSpPr txBox="1"/>
            <p:nvPr/>
          </p:nvSpPr>
          <p:spPr>
            <a:xfrm>
              <a:off x="7860435" y="1561901"/>
              <a:ext cx="3561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en-CN" sz="2000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3DCAA6C-8DCF-804D-B66A-555994E065C7}"/>
              </a:ext>
            </a:extLst>
          </p:cNvPr>
          <p:cNvSpPr/>
          <p:nvPr/>
        </p:nvSpPr>
        <p:spPr>
          <a:xfrm>
            <a:off x="831898" y="4922636"/>
            <a:ext cx="1980054" cy="17256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7D51BFE-54F7-184C-80D9-D4AD5041B89B}"/>
              </a:ext>
            </a:extLst>
          </p:cNvPr>
          <p:cNvCxnSpPr/>
          <p:nvPr/>
        </p:nvCxnSpPr>
        <p:spPr>
          <a:xfrm flipV="1">
            <a:off x="838773" y="4922636"/>
            <a:ext cx="1491916" cy="125128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3A4745-B4B1-B04E-868B-A1F4F728D272}"/>
              </a:ext>
            </a:extLst>
          </p:cNvPr>
          <p:cNvCxnSpPr/>
          <p:nvPr/>
        </p:nvCxnSpPr>
        <p:spPr>
          <a:xfrm flipV="1">
            <a:off x="1320036" y="5397024"/>
            <a:ext cx="1491916" cy="125128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6CA9212-E0A0-5744-9B8F-1905CD5C93F1}"/>
              </a:ext>
            </a:extLst>
          </p:cNvPr>
          <p:cNvSpPr txBox="1"/>
          <p:nvPr/>
        </p:nvSpPr>
        <p:spPr>
          <a:xfrm>
            <a:off x="1471508" y="5622556"/>
            <a:ext cx="7008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CN" sz="2000" dirty="0">
                <a:solidFill>
                  <a:schemeClr val="tx1"/>
                </a:solidFill>
              </a:rPr>
              <a:t>见面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B3A61B-B4B5-6B42-9C30-FACB18BCF883}"/>
              </a:ext>
            </a:extLst>
          </p:cNvPr>
          <p:cNvSpPr txBox="1"/>
          <p:nvPr/>
        </p:nvSpPr>
        <p:spPr>
          <a:xfrm>
            <a:off x="3093834" y="6332048"/>
            <a:ext cx="1140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CN" sz="2000" b="0" dirty="0">
                <a:solidFill>
                  <a:schemeClr val="tx1"/>
                </a:solidFill>
              </a:rPr>
              <a:t>P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=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7/16</a:t>
            </a:r>
            <a:endParaRPr lang="en-CN" sz="2000" b="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AE4D6E-ECEA-A74C-BBC2-78C99B0C7C36}"/>
              </a:ext>
            </a:extLst>
          </p:cNvPr>
          <p:cNvSpPr txBox="1"/>
          <p:nvPr/>
        </p:nvSpPr>
        <p:spPr>
          <a:xfrm>
            <a:off x="332480" y="5952616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15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58DE0F-707A-3E4D-B4AE-2EC23BF359A6}"/>
              </a:ext>
            </a:extLst>
          </p:cNvPr>
          <p:cNvSpPr txBox="1"/>
          <p:nvPr/>
        </p:nvSpPr>
        <p:spPr>
          <a:xfrm>
            <a:off x="1113890" y="6590061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15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A3772C-EE05-F04B-9AF4-B036A7D87CE1}"/>
              </a:ext>
            </a:extLst>
          </p:cNvPr>
          <p:cNvSpPr txBox="1"/>
          <p:nvPr/>
        </p:nvSpPr>
        <p:spPr>
          <a:xfrm>
            <a:off x="2540601" y="6590061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60</a:t>
            </a:r>
            <a:endParaRPr lang="en-CN" sz="1600" b="0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8AAAEF-C3AE-124A-B67F-15BDC3BC3A14}"/>
              </a:ext>
            </a:extLst>
          </p:cNvPr>
          <p:cNvSpPr txBox="1"/>
          <p:nvPr/>
        </p:nvSpPr>
        <p:spPr>
          <a:xfrm>
            <a:off x="332480" y="4810533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1600" b="0" dirty="0">
                <a:solidFill>
                  <a:schemeClr val="tx1"/>
                </a:solidFill>
              </a:rPr>
              <a:t>60</a:t>
            </a:r>
            <a:endParaRPr lang="en-CN" sz="16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155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12" grpId="0"/>
      <p:bldP spid="14" grpId="0"/>
      <p:bldP spid="18" grpId="0"/>
      <p:bldP spid="19" grpId="0"/>
      <p:bldP spid="2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249887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4.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几何概率模型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44239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几何概率模型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样本空间：二维平面或者其它维空间的子集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（样本空间中的一个区域），对应的概率为：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表示区域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的面积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zh-CN" altLang="en-CN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投针</a:t>
                </a: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问题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）平面上有间隔为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a&gt;0)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的等距平行线，向平面任意投掷一枚长为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l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l&lt;a)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的针，求针与任意平行线相交的概率。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4423968"/>
              </a:xfrm>
              <a:prstGeom prst="rect">
                <a:avLst/>
              </a:prstGeom>
              <a:blipFill>
                <a:blip r:embed="rId3"/>
                <a:stretch>
                  <a:fillRect l="-1019" r="-582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3F6C7B53-A1E3-6B4D-A5B8-B2D6139F2500}"/>
              </a:ext>
            </a:extLst>
          </p:cNvPr>
          <p:cNvGrpSpPr/>
          <p:nvPr/>
        </p:nvGrpSpPr>
        <p:grpSpPr>
          <a:xfrm>
            <a:off x="7218593" y="1120655"/>
            <a:ext cx="1743664" cy="1288097"/>
            <a:chOff x="6568270" y="1069959"/>
            <a:chExt cx="1833346" cy="136293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9989BE2-81F3-554F-B163-8907DE034C71}"/>
                </a:ext>
              </a:extLst>
            </p:cNvPr>
            <p:cNvSpPr/>
            <p:nvPr/>
          </p:nvSpPr>
          <p:spPr>
            <a:xfrm>
              <a:off x="6568270" y="1069959"/>
              <a:ext cx="1833346" cy="136293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6B6167E-E245-6849-A859-085BAC5AD8F2}"/>
                </a:ext>
              </a:extLst>
            </p:cNvPr>
            <p:cNvSpPr/>
            <p:nvPr/>
          </p:nvSpPr>
          <p:spPr>
            <a:xfrm>
              <a:off x="6732328" y="1268720"/>
              <a:ext cx="1118669" cy="96541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buNone/>
              </a:pPr>
              <a:r>
                <a:rPr lang="en-CN" sz="2000" dirty="0"/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65BDBD4-BE0A-0148-8F36-4C1B1ED8DFE4}"/>
                </a:ext>
              </a:extLst>
            </p:cNvPr>
            <p:cNvSpPr txBox="1"/>
            <p:nvPr/>
          </p:nvSpPr>
          <p:spPr>
            <a:xfrm>
              <a:off x="7860435" y="1561901"/>
              <a:ext cx="3561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en-CN" sz="20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2790402" name="Picture 2" descr="估计π的第一种方法：蒲丰(buffon)投针_米法·的博客-CSDN博客_buffon投针">
            <a:extLst>
              <a:ext uri="{FF2B5EF4-FFF2-40B4-BE49-F238E27FC236}">
                <a16:creationId xmlns:a16="http://schemas.microsoft.com/office/drawing/2014/main" id="{97A495CE-3A57-E543-8CC5-41F1AB7D3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64" y="4957244"/>
            <a:ext cx="3352800" cy="1589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86E5D97-FE7E-3B43-9FD1-06C139A38078}"/>
                  </a:ext>
                </a:extLst>
              </p:cNvPr>
              <p:cNvSpPr txBox="1"/>
              <p:nvPr/>
            </p:nvSpPr>
            <p:spPr>
              <a:xfrm>
                <a:off x="4442177" y="5216185"/>
                <a:ext cx="1201483" cy="7936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N" i="1" dirty="0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num>
                        <m:den>
                          <m: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1" i="1" dirty="0" smtClean="0">
                              <a:latin typeface="Cambria Math" panose="02040503050406030204" pitchFamily="18" charset="0"/>
                            </a:rPr>
                            <m:t>𝝅</m:t>
                          </m:r>
                        </m:den>
                      </m:f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86E5D97-FE7E-3B43-9FD1-06C139A380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2177" y="5216185"/>
                <a:ext cx="1201483" cy="793615"/>
              </a:xfrm>
              <a:prstGeom prst="rect">
                <a:avLst/>
              </a:prstGeom>
              <a:blipFill>
                <a:blip r:embed="rId5"/>
                <a:stretch>
                  <a:fillRect b="-3125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0611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0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2037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教学大纲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197005" y="1166085"/>
            <a:ext cx="8569643" cy="5203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概率论的基本概念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随机变量及其分布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多维随机变量及其分布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随机变量的数字特征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大数定律和中心极限定理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数理统计的基本概念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参数估计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假设检验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方差分析和回归分析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随机过程</a:t>
            </a:r>
          </a:p>
        </p:txBody>
      </p:sp>
    </p:spTree>
    <p:extLst>
      <p:ext uri="{BB962C8B-B14F-4D97-AF65-F5344CB8AC3E}">
        <p14:creationId xmlns:p14="http://schemas.microsoft.com/office/powerpoint/2010/main" val="2703832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249887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4.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几何概率模型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5074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几何概率模型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样本空间：二维平面或者其它维空间的子集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（样本空间中的一个区域），对应的概率为：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表示区域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的面积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假设样本空间为半径为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的圆，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是半径为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的同心圆，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=1,2,…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(1)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r>
                  <a:rPr lang="zh-CN" altLang="en-US" sz="2000" b="0" dirty="0">
                    <a:solidFill>
                      <a:srgbClr val="000404"/>
                    </a:solidFill>
                  </a:rPr>
                  <a:t>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，则有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(2)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证明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因此，集合概率也满足</a:t>
                </a:r>
                <a:r>
                  <a:rPr lang="zh-CN" altLang="en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可列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可加性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507405"/>
              </a:xfrm>
              <a:prstGeom prst="rect">
                <a:avLst/>
              </a:prstGeom>
              <a:blipFill>
                <a:blip r:embed="rId3"/>
                <a:stretch>
                  <a:fillRect l="-1019" b="-345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3F6C7B53-A1E3-6B4D-A5B8-B2D6139F2500}"/>
              </a:ext>
            </a:extLst>
          </p:cNvPr>
          <p:cNvGrpSpPr/>
          <p:nvPr/>
        </p:nvGrpSpPr>
        <p:grpSpPr>
          <a:xfrm>
            <a:off x="7218593" y="1120655"/>
            <a:ext cx="1743664" cy="1288097"/>
            <a:chOff x="6568270" y="1069959"/>
            <a:chExt cx="1833346" cy="136293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9989BE2-81F3-554F-B163-8907DE034C71}"/>
                </a:ext>
              </a:extLst>
            </p:cNvPr>
            <p:cNvSpPr/>
            <p:nvPr/>
          </p:nvSpPr>
          <p:spPr>
            <a:xfrm>
              <a:off x="6568270" y="1069959"/>
              <a:ext cx="1833346" cy="136293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6B6167E-E245-6849-A859-085BAC5AD8F2}"/>
                </a:ext>
              </a:extLst>
            </p:cNvPr>
            <p:cNvSpPr/>
            <p:nvPr/>
          </p:nvSpPr>
          <p:spPr>
            <a:xfrm>
              <a:off x="6732328" y="1268720"/>
              <a:ext cx="1118669" cy="96541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buNone/>
              </a:pPr>
              <a:r>
                <a:rPr lang="en-CN" sz="2000" dirty="0"/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65BDBD4-BE0A-0148-8F36-4C1B1ED8DFE4}"/>
                </a:ext>
              </a:extLst>
            </p:cNvPr>
            <p:cNvSpPr txBox="1"/>
            <p:nvPr/>
          </p:nvSpPr>
          <p:spPr>
            <a:xfrm>
              <a:off x="7860435" y="1561901"/>
              <a:ext cx="3561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en-CN" sz="2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8574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584983"/>
            <a:ext cx="9038492" cy="3853290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4.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几何概率模型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08764A-7814-5B48-91AC-AF4F03D32BCC}"/>
              </a:ext>
            </a:extLst>
          </p:cNvPr>
          <p:cNvSpPr txBox="1"/>
          <p:nvPr/>
        </p:nvSpPr>
        <p:spPr>
          <a:xfrm>
            <a:off x="197005" y="1584983"/>
            <a:ext cx="8714878" cy="4236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en-CN" altLang="zh-CN" dirty="0">
                <a:solidFill>
                  <a:srgbClr val="000404"/>
                </a:solidFill>
                <a:latin typeface="宋体" panose="02010600030101010101" pitchFamily="2" charset="-122"/>
              </a:rPr>
              <a:t>Monte</a:t>
            </a:r>
            <a:r>
              <a:rPr lang="zh-CN" altLang="en-US" dirty="0">
                <a:solidFill>
                  <a:srgbClr val="000404"/>
                </a:solidFill>
                <a:latin typeface="宋体" panose="02010600030101010101" pitchFamily="2" charset="-122"/>
              </a:rPr>
              <a:t> </a:t>
            </a:r>
            <a:r>
              <a:rPr lang="en-US" altLang="zh-CN" dirty="0">
                <a:solidFill>
                  <a:srgbClr val="000404"/>
                </a:solidFill>
                <a:latin typeface="宋体" panose="02010600030101010101" pitchFamily="2" charset="-122"/>
              </a:rPr>
              <a:t>Carlo</a:t>
            </a:r>
            <a:r>
              <a:rPr lang="zh-CN" altLang="en-US" dirty="0">
                <a:solidFill>
                  <a:srgbClr val="000404"/>
                </a:solidFill>
                <a:latin typeface="宋体" panose="02010600030101010101" pitchFamily="2" charset="-122"/>
              </a:rPr>
              <a:t>方法</a:t>
            </a:r>
            <a:endParaRPr lang="en-US" altLang="zh-CN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一种利用随机数的数值方法，在</a:t>
            </a: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数学：积分、优化</a:t>
            </a: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物理：动力学模拟、本征态求解</a:t>
            </a: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计算机：机器学习</a:t>
            </a: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气象模拟</a:t>
            </a: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计算生物学</a:t>
            </a: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None/>
            </a:pP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</p:txBody>
      </p:sp>
      <p:pic>
        <p:nvPicPr>
          <p:cNvPr id="2769922" name="Picture 2" descr="Using the Monte Carlo Method to Calculate the Value of Pi">
            <a:extLst>
              <a:ext uri="{FF2B5EF4-FFF2-40B4-BE49-F238E27FC236}">
                <a16:creationId xmlns:a16="http://schemas.microsoft.com/office/drawing/2014/main" id="{4DBD7CF1-C345-7F4A-8485-1AA872CAB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392" y="1823616"/>
            <a:ext cx="3267354" cy="326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07765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4.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几何概率模型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589488B-405C-7444-94D8-C59C730869D2}"/>
              </a:ext>
            </a:extLst>
          </p:cNvPr>
          <p:cNvGrpSpPr/>
          <p:nvPr/>
        </p:nvGrpSpPr>
        <p:grpSpPr>
          <a:xfrm>
            <a:off x="52754" y="1063407"/>
            <a:ext cx="9038492" cy="2082301"/>
            <a:chOff x="52754" y="1584983"/>
            <a:chExt cx="9038492" cy="2082301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DCE52907-DF25-4247-93DF-793D4882DBC8}"/>
                </a:ext>
              </a:extLst>
            </p:cNvPr>
            <p:cNvSpPr/>
            <p:nvPr/>
          </p:nvSpPr>
          <p:spPr>
            <a:xfrm>
              <a:off x="52754" y="1584983"/>
              <a:ext cx="9038492" cy="1753640"/>
            </a:xfrm>
            <a:prstGeom prst="roundRect">
              <a:avLst>
                <a:gd name="adj" fmla="val 9734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808764A-7814-5B48-91AC-AF4F03D32BCC}"/>
                </a:ext>
              </a:extLst>
            </p:cNvPr>
            <p:cNvSpPr txBox="1"/>
            <p:nvPr/>
          </p:nvSpPr>
          <p:spPr>
            <a:xfrm>
              <a:off x="197005" y="1584983"/>
              <a:ext cx="8714878" cy="2082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 eaLnBrk="1" hangingPunct="1">
                <a:lnSpc>
                  <a:spcPct val="150000"/>
                </a:lnSpc>
                <a:buFont typeface="Wingdings" pitchFamily="2" charset="2"/>
                <a:buNone/>
              </a:pPr>
              <a:r>
                <a:rPr lang="en-CN" altLang="zh-CN" dirty="0">
                  <a:solidFill>
                    <a:srgbClr val="000404"/>
                  </a:solidFill>
                  <a:latin typeface="宋体" panose="02010600030101010101" pitchFamily="2" charset="-122"/>
                </a:rPr>
                <a:t>Monte</a:t>
              </a:r>
              <a:r>
                <a:rPr lang="zh-CN" altLang="en-US" dirty="0">
                  <a:solidFill>
                    <a:srgbClr val="000404"/>
                  </a:solidFill>
                  <a:latin typeface="宋体" panose="02010600030101010101" pitchFamily="2" charset="-122"/>
                </a:rPr>
                <a:t> </a:t>
              </a:r>
              <a:r>
                <a: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rPr>
                <a:t>Carlo</a:t>
              </a:r>
              <a:r>
                <a:rPr lang="zh-CN" altLang="en-US" dirty="0">
                  <a:solidFill>
                    <a:srgbClr val="000404"/>
                  </a:solidFill>
                  <a:latin typeface="宋体" panose="02010600030101010101" pitchFamily="2" charset="-122"/>
                </a:rPr>
                <a:t>方法</a:t>
              </a:r>
              <a:endParaRPr lang="en-US" altLang="zh-CN" dirty="0">
                <a:solidFill>
                  <a:srgbClr val="000404"/>
                </a:solidFill>
                <a:latin typeface="宋体" panose="02010600030101010101" pitchFamily="2" charset="-122"/>
              </a:endParaRPr>
            </a:p>
            <a:p>
              <a:pPr marL="0" indent="0" eaLnBrk="1" hangingPunct="1">
                <a:lnSpc>
                  <a:spcPct val="150000"/>
                </a:lnSpc>
                <a:buFont typeface="Wingdings" pitchFamily="2" charset="2"/>
                <a:buNone/>
              </a:pPr>
              <a:r>
                <a:rPr lang="zh-CN" altLang="en-US" sz="2000" b="0" dirty="0">
                  <a:solidFill>
                    <a:srgbClr val="000404"/>
                  </a:solidFill>
                  <a:latin typeface="宋体" panose="02010600030101010101" pitchFamily="2" charset="-122"/>
                </a:rPr>
                <a:t>一种利用随机数的数值方法，在数学：积分、优化，物理：动力学模拟、本征态求解，计算机：机器学习，气象模拟，计算生物学</a:t>
              </a:r>
              <a:endPara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endParaRPr>
            </a:p>
            <a:p>
              <a:pPr marL="0" indent="0" eaLnBrk="1" hangingPunct="1">
                <a:lnSpc>
                  <a:spcPct val="150000"/>
                </a:lnSpc>
                <a:buFont typeface="Wingdings" pitchFamily="2" charset="2"/>
                <a:buNone/>
              </a:pPr>
              <a:endPara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endParaRPr>
            </a:p>
          </p:txBody>
        </p:sp>
      </p:grpSp>
      <p:pic>
        <p:nvPicPr>
          <p:cNvPr id="2790404" name="Picture 4" descr="Monte Carlo Integration and Sampling Methods | by Mengsay Loem | Towards  Data Science">
            <a:extLst>
              <a:ext uri="{FF2B5EF4-FFF2-40B4-BE49-F238E27FC236}">
                <a16:creationId xmlns:a16="http://schemas.microsoft.com/office/drawing/2014/main" id="{82DE13A2-89AA-524C-AB7D-55C4E4D56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80647"/>
            <a:ext cx="5041162" cy="3277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90406" name="Picture 6" descr="integration - Use Monte Carlo method to calculate the volume of  intersection of a rectangular box and Cylinder - Mathematics Stack Exchange">
            <a:extLst>
              <a:ext uri="{FF2B5EF4-FFF2-40B4-BE49-F238E27FC236}">
                <a16:creationId xmlns:a16="http://schemas.microsoft.com/office/drawing/2014/main" id="{1E9753A9-1F0E-4048-B872-51D046150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8967" y="3712293"/>
            <a:ext cx="4202279" cy="2365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7284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随机事件和样本空间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概率和频率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等可能模型（古典概率）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几何概率模型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概率的公理化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条件概率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全概率公式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贝叶斯公式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39052311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399354"/>
            <a:ext cx="9038492" cy="4430806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5.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概率的公理化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399354"/>
                <a:ext cx="8714878" cy="4235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域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对于样本空间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，事件的集合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zh-CN" altLang="en-US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为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事件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满足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）若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nary>
                      <m:naryPr>
                        <m:chr m:val="⋃"/>
                        <m:limLoc m:val="subSup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满足以上三条性质的集合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被称作是一个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-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代数，当性质（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）只对有限个事件成立时，集合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是布尔代数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简单来说，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-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代数即是满足集合操作封闭的集合的集合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399354"/>
                <a:ext cx="8714878" cy="4235647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72122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55595"/>
            <a:ext cx="9038492" cy="5600037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5.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概率的公理化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55596"/>
                <a:ext cx="8714878" cy="54729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测度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</a:rPr>
                  <a:t>对于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-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代数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，满足一下性质的集合函数是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上的测度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非负性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≥0,∀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CN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可列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可加性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,∀</m:t>
                    </m:r>
                    <m:r>
                      <m:rPr>
                        <m:lit/>
                      </m:rP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</a:t>
                </a:r>
                <a:endParaRPr lang="en-US" altLang="zh-CN" sz="200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同时满足规范性的测度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规范性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概率空间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为样本空间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S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的事件域（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-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代数），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上的满足非负性、可列可加性、规范性的集合函数，则（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S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）为概率空间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55596"/>
                <a:ext cx="8714878" cy="5472908"/>
              </a:xfrm>
              <a:prstGeom prst="rect">
                <a:avLst/>
              </a:prstGeom>
              <a:blipFill>
                <a:blip r:embed="rId3"/>
                <a:stretch>
                  <a:fillRect l="-1019" b="-69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28888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5537712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5.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概率的公理化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70069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概率的性质（推导）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</a:rPr>
                  <a:t>空集是事件，且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</a:rPr>
                  <a:t>有限可加性：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sz="2000" b="0" dirty="0">
                  <a:solidFill>
                    <a:srgbClr val="000404"/>
                  </a:solidFill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</a:rPr>
                  <a:t>补集：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CN" sz="2000" b="0" dirty="0">
                    <a:solidFill>
                      <a:srgbClr val="000404"/>
                    </a:solidFill>
                  </a:rPr>
                  <a:t>可减性</a:t>
                </a:r>
                <a:r>
                  <a:rPr lang="zh-CN" altLang="en-US" sz="2000" b="0" dirty="0">
                    <a:solidFill>
                      <a:srgbClr val="000404"/>
                    </a:solidFill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单调性：如果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⊂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zh-CN" altLang="en-US" sz="2000" b="0" i="0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次可加性：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∪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加法公式：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∪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Clr>
                    <a:prstClr val="black"/>
                  </a:buClr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一般加法公式：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1≤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1≤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endParaRPr lang="zh-CN" altLang="en-US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7006918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56C30A6-40B3-C648-B9FE-2E8522C6F43D}"/>
                  </a:ext>
                </a:extLst>
              </p:cNvPr>
              <p:cNvSpPr txBox="1"/>
              <p:nvPr/>
            </p:nvSpPr>
            <p:spPr>
              <a:xfrm>
                <a:off x="6413353" y="1260087"/>
                <a:ext cx="232012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</a:rPr>
                  <a:t>错误的性质：</a:t>
                </a:r>
                <a:endParaRPr lang="en-US" altLang="zh-CN" sz="2000" b="0" dirty="0">
                  <a:solidFill>
                    <a:srgbClr val="000404"/>
                  </a:solidFill>
                </a:endParaRPr>
              </a:p>
              <a:p>
                <a:pPr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altLang="zh-CN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则</m:t>
                      </m:r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为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空</m:t>
                      </m:r>
                    </m:oMath>
                  </m:oMathPara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altLang="zh-CN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zh-CN" altLang="en-US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则</m:t>
                      </m:r>
                      <m: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2000" b="0" i="1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为</m:t>
                      </m:r>
                      <m:r>
                        <m:rPr>
                          <m:sty m:val="p"/>
                        </m:rPr>
                        <a:rPr lang="en-US" altLang="zh-CN" sz="20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</m:oMath>
                  </m:oMathPara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56C30A6-40B3-C648-B9FE-2E8522C6F4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3353" y="1260087"/>
                <a:ext cx="2320122" cy="1015663"/>
              </a:xfrm>
              <a:prstGeom prst="rect">
                <a:avLst/>
              </a:prstGeom>
              <a:blipFill>
                <a:blip r:embed="rId4"/>
                <a:stretch>
                  <a:fillRect t="-4938" b="-7407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3410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5.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概率的公理化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5495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有限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可加和可列可加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有限可加性：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</a:rPr>
                  <a:t>可列可加性：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反例：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=[0,∞)</m:t>
                    </m:r>
                  </m:oMath>
                </a14:m>
                <a:r>
                  <a:rPr lang="en-US" altLang="zh-CN" sz="2000" b="0" i="1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limLow>
                      <m:limLow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sz="2000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f>
                      <m:f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den>
                    </m:f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∩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0,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000" b="0" i="1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zh-CN" altLang="en-US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=[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−1,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14:m>
                  <m:oMath xmlns:m="http://schemas.openxmlformats.org/officeDocument/2006/math">
                    <m:nary>
                      <m:naryPr>
                        <m:chr m:val="⋃"/>
                        <m:limLoc m:val="subSup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altLang="zh-CN" sz="2000" b="0" i="1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且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zh-CN" sz="20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</a:rPr>
                  <a:t>因此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zh-CN" altLang="en-US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求和和概率函数在极限情况下可能不可交换</a:t>
                </a:r>
                <a:endParaRPr lang="en-US" altLang="zh-CN" sz="200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有限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可加和可列可加等价需满足连续性条件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549533"/>
              </a:xfrm>
              <a:prstGeom prst="rect">
                <a:avLst/>
              </a:prstGeom>
              <a:blipFill>
                <a:blip r:embed="rId3"/>
                <a:stretch>
                  <a:fillRect l="-3348" b="-913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F26F43D-1E67-6E44-A8F4-4C43050943F6}"/>
                  </a:ext>
                </a:extLst>
              </p:cNvPr>
              <p:cNvSpPr txBox="1"/>
              <p:nvPr/>
            </p:nvSpPr>
            <p:spPr>
              <a:xfrm>
                <a:off x="5482136" y="4015109"/>
                <a:ext cx="346485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sz="20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sz="2000" b="0" dirty="0">
                    <a:solidFill>
                      <a:schemeClr val="tx1"/>
                    </a:solidFill>
                  </a:rPr>
                  <a:t>可以简单理解为A的长度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F26F43D-1E67-6E44-A8F4-4C43050943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2136" y="4015109"/>
                <a:ext cx="3464859" cy="400110"/>
              </a:xfrm>
              <a:prstGeom prst="rect">
                <a:avLst/>
              </a:prstGeom>
              <a:blipFill>
                <a:blip r:embed="rId4"/>
                <a:stretch>
                  <a:fillRect t="-12500" b="-3125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474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5.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概率的公理化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00593"/>
                <a:ext cx="8714878" cy="52636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甲乙丙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人去参加某个集会的概率均为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0.4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，其中至少有两人参加的概率为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0.3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，都参加的概率为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0.05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，求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人中至少有一人参加的概率。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设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A, B, C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分别表示甲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 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乙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 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丙参加，由条件知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         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=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= 0.4, 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         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∪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∪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= 0.3, 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         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= 0.05.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由 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0.3</m:t>
                    </m:r>
                    <m:r>
                      <a:rPr lang="zh-CN" altLang="en-US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＝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∪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∪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−2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 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得 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= 0.3 + 2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= 0.4, 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eaLnBrk="1" hangingPunct="1">
                  <a:lnSpc>
                    <a:spcPct val="15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因此，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zh-CN" altLang="en-US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甲乙丙至少有一人参加）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∪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∪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−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−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)+ 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𝐴𝐵𝐶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 = 0.85.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00593"/>
                <a:ext cx="8714878" cy="5263685"/>
              </a:xfrm>
              <a:prstGeom prst="rect">
                <a:avLst/>
              </a:prstGeom>
              <a:blipFill>
                <a:blip r:embed="rId3"/>
                <a:stretch>
                  <a:fillRect l="-1019" r="-291" b="-481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0026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5.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概率的公理化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00593"/>
                <a:ext cx="8714878" cy="58866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CN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</a:t>
                </a:r>
                <a:r>
                  <a:rPr lang="zh-CN" altLang="en-US" sz="20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zh-CN" altLang="en-US" sz="18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配对问题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）一个小班有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个同学，编号为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1, 2, …, n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号，中秋节前每人准备一件礼物，相应编号为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1, 2, … ,n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。将所有礼物集中放在一起，然后每个同学随机取一件，求没有人拿到自己礼物的概率。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表示第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人拿到自己的礼物，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=1,2,…,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表示至少有一人拿到自己的礼物。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则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18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8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18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18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US" altLang="zh-CN" sz="1800" b="0" dirty="0">
                        <a:solidFill>
                          <a:srgbClr val="000404"/>
                        </a:solidFill>
                      </a:rPr>
                      <m:t> 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1≤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1≤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p>
                      <m:sSup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p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=1/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en-US" altLang="zh-CN" sz="18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1800" b="0" dirty="0">
                  <a:solidFill>
                    <a:srgbClr val="000404"/>
                  </a:solidFill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=1/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en-US" altLang="zh-CN" sz="18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1≤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altLang="zh-CN" sz="1800" b="0" dirty="0">
                  <a:solidFill>
                    <a:srgbClr val="000404"/>
                  </a:solidFill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=1/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−1)(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−2)</m:t>
                    </m:r>
                  </m:oMath>
                </a14:m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en-US" altLang="zh-CN" sz="18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1≤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3!</m:t>
                        </m:r>
                      </m:den>
                    </m:f>
                  </m:oMath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!</m:t>
                        </m:r>
                      </m:den>
                    </m:f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3!</m:t>
                        </m:r>
                      </m:den>
                    </m:f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4!</m:t>
                        </m:r>
                      </m:den>
                    </m:f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+…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!</m:t>
                        </m:r>
                      </m:den>
                    </m:f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≈1−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den>
                    </m:f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=0.63</m:t>
                    </m:r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00593"/>
                <a:ext cx="8714878" cy="5886676"/>
              </a:xfrm>
              <a:prstGeom prst="rect">
                <a:avLst/>
              </a:prstGeom>
              <a:blipFill>
                <a:blip r:embed="rId3"/>
                <a:stretch>
                  <a:fillRect l="-728" r="-437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604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2037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参考教材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574357" y="1365606"/>
            <a:ext cx="8569643" cy="4156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altLang="zh-CN" sz="2000" b="0" dirty="0">
                <a:solidFill>
                  <a:schemeClr val="tx1"/>
                </a:solidFill>
              </a:rPr>
              <a:t>1.</a:t>
            </a:r>
            <a:r>
              <a:rPr lang="zh-CN" altLang="en-US" sz="2000" b="0" dirty="0">
                <a:solidFill>
                  <a:schemeClr val="tx1"/>
                </a:solidFill>
              </a:rPr>
              <a:t> 概率论与数理统计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2000" b="0" dirty="0">
                <a:solidFill>
                  <a:schemeClr val="tx1"/>
                </a:solidFill>
              </a:rPr>
              <a:t>作者：茆诗松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en-US" altLang="zh-CN" sz="2000" b="0" dirty="0">
                <a:solidFill>
                  <a:schemeClr val="tx1"/>
                </a:solidFill>
              </a:rPr>
              <a:t>2.</a:t>
            </a:r>
            <a:r>
              <a:rPr lang="zh-CN" altLang="en-US" sz="2000" b="0" dirty="0">
                <a:solidFill>
                  <a:schemeClr val="tx1"/>
                </a:solidFill>
              </a:rPr>
              <a:t> 概率论与数理统计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CN" sz="2000" b="0" dirty="0">
                <a:solidFill>
                  <a:schemeClr val="tx1"/>
                </a:solidFill>
              </a:rPr>
              <a:t>作者</a:t>
            </a:r>
            <a:r>
              <a:rPr lang="zh-CN" altLang="en-US" sz="2000" b="0" dirty="0">
                <a:solidFill>
                  <a:schemeClr val="tx1"/>
                </a:solidFill>
              </a:rPr>
              <a:t>：</a:t>
            </a:r>
            <a:r>
              <a:rPr lang="zh-CN" altLang="en-CN" sz="2000" b="0" dirty="0">
                <a:solidFill>
                  <a:schemeClr val="tx1"/>
                </a:solidFill>
              </a:rPr>
              <a:t>何书元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en-US" altLang="zh-CN" sz="2000" b="0" dirty="0">
                <a:solidFill>
                  <a:schemeClr val="tx1"/>
                </a:solidFill>
              </a:rPr>
              <a:t>3.</a:t>
            </a:r>
            <a:r>
              <a:rPr lang="zh-CN" altLang="en-US" sz="2000" b="0" dirty="0">
                <a:solidFill>
                  <a:schemeClr val="tx1"/>
                </a:solidFill>
              </a:rPr>
              <a:t> 概率论与数理统计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CN" sz="2000" b="0" dirty="0">
                <a:solidFill>
                  <a:schemeClr val="tx1"/>
                </a:solidFill>
              </a:rPr>
              <a:t>作者</a:t>
            </a:r>
            <a:r>
              <a:rPr lang="zh-CN" altLang="en-US" sz="2000" b="0" dirty="0">
                <a:solidFill>
                  <a:schemeClr val="tx1"/>
                </a:solidFill>
              </a:rPr>
              <a:t>：</a:t>
            </a:r>
            <a:r>
              <a:rPr lang="zh-CN" altLang="en-CN" sz="2000" b="0" dirty="0">
                <a:solidFill>
                  <a:schemeClr val="tx1"/>
                </a:solidFill>
              </a:rPr>
              <a:t>盛骤</a:t>
            </a:r>
            <a:r>
              <a:rPr lang="zh-CN" altLang="en-US" sz="2000" b="0" dirty="0">
                <a:solidFill>
                  <a:schemeClr val="tx1"/>
                </a:solidFill>
              </a:rPr>
              <a:t>、谢式千、潘承毅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en-US" altLang="zh-CN" sz="2000" b="0" dirty="0">
                <a:solidFill>
                  <a:schemeClr val="tx1"/>
                </a:solidFill>
              </a:rPr>
              <a:t>4.</a:t>
            </a:r>
            <a:r>
              <a:rPr lang="zh-CN" altLang="en-US" sz="2000" b="0" dirty="0">
                <a:solidFill>
                  <a:schemeClr val="tx1"/>
                </a:solidFill>
              </a:rPr>
              <a:t> 概率论与数理统计教程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2000" b="0" dirty="0">
                <a:solidFill>
                  <a:schemeClr val="tx1"/>
                </a:solidFill>
              </a:rPr>
              <a:t>作者：魏宗舒</a:t>
            </a:r>
          </a:p>
        </p:txBody>
      </p:sp>
    </p:spTree>
    <p:extLst>
      <p:ext uri="{BB962C8B-B14F-4D97-AF65-F5344CB8AC3E}">
        <p14:creationId xmlns:p14="http://schemas.microsoft.com/office/powerpoint/2010/main" val="5869334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随机事件和样本空间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概率和频率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等可能模型（古典概率）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几何概率模型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概率的公理化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条件概率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全概率公式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贝叶斯公式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428659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3990794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2550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6.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条件概率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650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条件概率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对于概率空间（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S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），事件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且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P(B)&gt;0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发生的条件下事件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发生的概率为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𝐴𝐵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den>
                    </m:f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性质：对于任意事件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且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P(B)&gt;0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zh-CN" altLang="en-US" sz="2000" b="0" dirty="0">
                    <a:solidFill>
                      <a:srgbClr val="000404"/>
                    </a:solidFill>
                  </a:rPr>
                  <a:t>条件概率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具有概率的性质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非负性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≥0,∀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CN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可列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可加性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,∀</m:t>
                    </m:r>
                    <m:r>
                      <m:rPr>
                        <m:lit/>
                      </m:rP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规范性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algn="just" eaLnBrk="1" hangingPunct="1">
                  <a:lnSpc>
                    <a:spcPct val="15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一个家庭中有两个小孩，已知至少一个是女孩，问两个都是女孩的概率是多少？（假定生男生女是等可能的）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AB={(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女，女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B={(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女，女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女，男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男，女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2000" b="0" i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650393"/>
              </a:xfrm>
              <a:prstGeom prst="rect">
                <a:avLst/>
              </a:prstGeom>
              <a:blipFill>
                <a:blip r:embed="rId3"/>
                <a:stretch>
                  <a:fillRect l="-1019" r="-72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406140FA-0802-844E-B9F6-203D97A5DFB1}"/>
              </a:ext>
            </a:extLst>
          </p:cNvPr>
          <p:cNvGrpSpPr/>
          <p:nvPr/>
        </p:nvGrpSpPr>
        <p:grpSpPr>
          <a:xfrm>
            <a:off x="7372164" y="2117659"/>
            <a:ext cx="1683970" cy="1241249"/>
            <a:chOff x="7164127" y="2179536"/>
            <a:chExt cx="1683970" cy="1241249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A5A1C4A-BC57-044F-A05A-DB6E6803DEA1}"/>
                </a:ext>
              </a:extLst>
            </p:cNvPr>
            <p:cNvSpPr/>
            <p:nvPr/>
          </p:nvSpPr>
          <p:spPr>
            <a:xfrm>
              <a:off x="7302427" y="2475763"/>
              <a:ext cx="802610" cy="751975"/>
            </a:xfrm>
            <a:prstGeom prst="ellipse">
              <a:avLst/>
            </a:prstGeom>
            <a:noFill/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34BC0E5-AD5F-4B4E-96AC-181B7DC8E463}"/>
                </a:ext>
              </a:extLst>
            </p:cNvPr>
            <p:cNvSpPr/>
            <p:nvPr/>
          </p:nvSpPr>
          <p:spPr>
            <a:xfrm>
              <a:off x="7772869" y="2475763"/>
              <a:ext cx="1001166" cy="751975"/>
            </a:xfrm>
            <a:prstGeom prst="ellipse">
              <a:avLst/>
            </a:prstGeom>
            <a:noFill/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DC3C010-A2D9-164E-9373-B54989E2538B}"/>
                </a:ext>
              </a:extLst>
            </p:cNvPr>
            <p:cNvSpPr/>
            <p:nvPr/>
          </p:nvSpPr>
          <p:spPr>
            <a:xfrm>
              <a:off x="7164127" y="2230049"/>
              <a:ext cx="1659988" cy="119073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 sz="1600" b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B74E4F-4ECE-D548-873C-E36D88B68FB8}"/>
                </a:ext>
              </a:extLst>
            </p:cNvPr>
            <p:cNvSpPr txBox="1"/>
            <p:nvPr/>
          </p:nvSpPr>
          <p:spPr>
            <a:xfrm>
              <a:off x="8155117" y="2663001"/>
              <a:ext cx="332142" cy="3385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B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84B5E19-FC5D-7E44-8061-A06E219D6DDF}"/>
                </a:ext>
              </a:extLst>
            </p:cNvPr>
            <p:cNvSpPr txBox="1"/>
            <p:nvPr/>
          </p:nvSpPr>
          <p:spPr>
            <a:xfrm>
              <a:off x="8527175" y="2179536"/>
              <a:ext cx="320922" cy="338554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S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C7A87AD-3AC4-3B4D-A24C-21FC970629F5}"/>
                </a:ext>
              </a:extLst>
            </p:cNvPr>
            <p:cNvSpPr txBox="1"/>
            <p:nvPr/>
          </p:nvSpPr>
          <p:spPr>
            <a:xfrm>
              <a:off x="7302427" y="2661886"/>
              <a:ext cx="332142" cy="338554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A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AEA67E-8E56-4349-8B0C-7139AA341FE5}"/>
                </a:ext>
              </a:extLst>
            </p:cNvPr>
            <p:cNvSpPr txBox="1"/>
            <p:nvPr/>
          </p:nvSpPr>
          <p:spPr>
            <a:xfrm>
              <a:off x="7735393" y="2675395"/>
              <a:ext cx="415498" cy="3385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AB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4356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3990794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2550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6.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条件概率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366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条件概率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对于概率空间（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S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），事件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且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P(B)&gt;0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发生的条件下事件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发生的概率为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𝐴𝐵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den>
                    </m:f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性质：对于任意事件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且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P(B)&gt;0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zh-CN" altLang="en-US" sz="2000" b="0" dirty="0">
                    <a:solidFill>
                      <a:srgbClr val="000404"/>
                    </a:solidFill>
                  </a:rPr>
                  <a:t>条件概率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具有概率的性质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非负性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≥0,∀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CN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可列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可加性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,∀</m:t>
                    </m:r>
                    <m:r>
                      <m:rPr>
                        <m:lit/>
                      </m:rP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规范性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algn="just" eaLnBrk="1" hangingPunct="1">
                  <a:lnSpc>
                    <a:spcPct val="15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三个盒子中有一个有小球，随机选择一个盒子记为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，有小球概率为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1/3</a:t>
                </a:r>
              </a:p>
              <a:p>
                <a:pPr algn="just" eaLnBrk="1" hangingPunct="1">
                  <a:lnSpc>
                    <a:spcPct val="15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这时，另外一个盒子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2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打开且发现没有小球，那么这时盒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有小球的概率是？</a:t>
                </a:r>
                <a:endParaRPr kumimoji="1" lang="en-US" altLang="zh-CN" sz="2000" b="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pPr algn="just" eaLnBrk="1" hangingPunct="1">
                  <a:lnSpc>
                    <a:spcPct val="15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=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{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盒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有球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}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B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=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{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盒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2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无球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}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P(AB)=1/3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P(B)=2/3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P(A|B)=1/2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366534"/>
              </a:xfrm>
              <a:prstGeom prst="rect">
                <a:avLst/>
              </a:prstGeom>
              <a:blipFill>
                <a:blip r:embed="rId3"/>
                <a:stretch>
                  <a:fillRect l="-1019" b="-141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DAD4BCA5-BA22-5E43-BFDB-93F87F0F71DD}"/>
              </a:ext>
            </a:extLst>
          </p:cNvPr>
          <p:cNvGrpSpPr/>
          <p:nvPr/>
        </p:nvGrpSpPr>
        <p:grpSpPr>
          <a:xfrm>
            <a:off x="7372164" y="2117659"/>
            <a:ext cx="1683970" cy="1241249"/>
            <a:chOff x="7164127" y="2179536"/>
            <a:chExt cx="1683970" cy="1241249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6BDA8E3-9C1D-2C43-A53D-7665A47F0742}"/>
                </a:ext>
              </a:extLst>
            </p:cNvPr>
            <p:cNvSpPr/>
            <p:nvPr/>
          </p:nvSpPr>
          <p:spPr>
            <a:xfrm>
              <a:off x="7302427" y="2475763"/>
              <a:ext cx="802610" cy="751975"/>
            </a:xfrm>
            <a:prstGeom prst="ellipse">
              <a:avLst/>
            </a:prstGeom>
            <a:noFill/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634F8C4-21F0-F849-93A7-F2D0BE23561A}"/>
                </a:ext>
              </a:extLst>
            </p:cNvPr>
            <p:cNvSpPr/>
            <p:nvPr/>
          </p:nvSpPr>
          <p:spPr>
            <a:xfrm>
              <a:off x="7772869" y="2475763"/>
              <a:ext cx="1001166" cy="751975"/>
            </a:xfrm>
            <a:prstGeom prst="ellipse">
              <a:avLst/>
            </a:prstGeom>
            <a:noFill/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49944FE-1D1B-1148-BEA3-FD4F0E432568}"/>
                </a:ext>
              </a:extLst>
            </p:cNvPr>
            <p:cNvSpPr/>
            <p:nvPr/>
          </p:nvSpPr>
          <p:spPr>
            <a:xfrm>
              <a:off x="7164127" y="2230049"/>
              <a:ext cx="1659988" cy="119073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 sz="1600" b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140174-55CB-FE46-8491-02EBA8250D23}"/>
                </a:ext>
              </a:extLst>
            </p:cNvPr>
            <p:cNvSpPr txBox="1"/>
            <p:nvPr/>
          </p:nvSpPr>
          <p:spPr>
            <a:xfrm>
              <a:off x="8155117" y="2663001"/>
              <a:ext cx="332142" cy="3385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B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488C58-1C95-7A47-9DB7-25732B622871}"/>
                </a:ext>
              </a:extLst>
            </p:cNvPr>
            <p:cNvSpPr txBox="1"/>
            <p:nvPr/>
          </p:nvSpPr>
          <p:spPr>
            <a:xfrm>
              <a:off x="8527175" y="2179536"/>
              <a:ext cx="320922" cy="338554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S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350FE87-3E7C-0441-A121-00A251C95060}"/>
                </a:ext>
              </a:extLst>
            </p:cNvPr>
            <p:cNvSpPr txBox="1"/>
            <p:nvPr/>
          </p:nvSpPr>
          <p:spPr>
            <a:xfrm>
              <a:off x="7302427" y="2661886"/>
              <a:ext cx="332142" cy="338554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A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9FCEC9E-8498-5343-B092-463B313BEA83}"/>
                </a:ext>
              </a:extLst>
            </p:cNvPr>
            <p:cNvSpPr txBox="1"/>
            <p:nvPr/>
          </p:nvSpPr>
          <p:spPr>
            <a:xfrm>
              <a:off x="7735393" y="2675395"/>
              <a:ext cx="415498" cy="3385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AB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4672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3990794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2550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6.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条件概率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366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条件概率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对于概率空间（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S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F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），事件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且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P(B)&gt;0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发生的条件下事件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发生的概率为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𝐴𝐵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den>
                    </m:f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性质：对于任意事件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且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P(B)&gt;0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zh-CN" altLang="en-US" sz="2000" b="0" dirty="0">
                    <a:solidFill>
                      <a:srgbClr val="000404"/>
                    </a:solidFill>
                  </a:rPr>
                  <a:t>条件概率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具有概率的性质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0" indent="0" eaLnBrk="1" hangingPunct="1">
                  <a:lnSpc>
                    <a:spcPct val="150000"/>
                  </a:lnSpc>
                  <a:buFont typeface="Wingdings" pitchFamily="2" charset="2"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非负性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≥0,∀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CN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可列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可加性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⋃"/>
                            <m:limLoc m:val="subSup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,∀</m:t>
                    </m:r>
                    <m:r>
                      <m:rPr>
                        <m:lit/>
                      </m:rP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=∅,∀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规范性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algn="just" eaLnBrk="1" hangingPunct="1">
                  <a:lnSpc>
                    <a:spcPct val="15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三个盒子中有一个有小球，随机选择一个盒子记为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，有小球概率为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1/3</a:t>
                </a:r>
              </a:p>
              <a:p>
                <a:pPr algn="just" eaLnBrk="1" hangingPunct="1">
                  <a:lnSpc>
                    <a:spcPct val="15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这时，打开一个盒子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2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或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3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且保证一定没有小球，那么这时盒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有小球的概率是？</a:t>
                </a:r>
                <a:endParaRPr kumimoji="1" lang="en-US" altLang="zh-CN" sz="2000" b="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pPr algn="just" eaLnBrk="1" hangingPunct="1">
                  <a:lnSpc>
                    <a:spcPct val="15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=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{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盒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有球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}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B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=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{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没有小球盒子打开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}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P(AB)=1/3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 P(B)=1</a:t>
                </a:r>
                <a:r>
                  <a:rPr kumimoji="1" lang="zh-CN" altLang="en-US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，</a:t>
                </a:r>
                <a:r>
                  <a:rPr kumimoji="1" lang="en-US" altLang="zh-CN" sz="2000" b="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P(A|B)=1/3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366534"/>
              </a:xfrm>
              <a:prstGeom prst="rect">
                <a:avLst/>
              </a:prstGeom>
              <a:blipFill>
                <a:blip r:embed="rId3"/>
                <a:stretch>
                  <a:fillRect l="-1019" r="-3639" b="-141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1A8DFAB5-50DF-6F49-BFC1-3B11C610AD8D}"/>
              </a:ext>
            </a:extLst>
          </p:cNvPr>
          <p:cNvGrpSpPr/>
          <p:nvPr/>
        </p:nvGrpSpPr>
        <p:grpSpPr>
          <a:xfrm>
            <a:off x="7372164" y="2117659"/>
            <a:ext cx="1683970" cy="1241249"/>
            <a:chOff x="7164127" y="2179536"/>
            <a:chExt cx="1683970" cy="124124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DEB8A96-663B-5A4B-8309-25559C63BD99}"/>
                </a:ext>
              </a:extLst>
            </p:cNvPr>
            <p:cNvSpPr/>
            <p:nvPr/>
          </p:nvSpPr>
          <p:spPr>
            <a:xfrm>
              <a:off x="7302427" y="2475763"/>
              <a:ext cx="802610" cy="751975"/>
            </a:xfrm>
            <a:prstGeom prst="ellipse">
              <a:avLst/>
            </a:prstGeom>
            <a:noFill/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451242-E3B4-2C46-852D-36F819685AF2}"/>
                </a:ext>
              </a:extLst>
            </p:cNvPr>
            <p:cNvSpPr/>
            <p:nvPr/>
          </p:nvSpPr>
          <p:spPr>
            <a:xfrm>
              <a:off x="7772869" y="2475763"/>
              <a:ext cx="1001166" cy="751975"/>
            </a:xfrm>
            <a:prstGeom prst="ellipse">
              <a:avLst/>
            </a:prstGeom>
            <a:noFill/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0EC127D-6391-A241-BDBD-72176AAD60A6}"/>
                </a:ext>
              </a:extLst>
            </p:cNvPr>
            <p:cNvSpPr/>
            <p:nvPr/>
          </p:nvSpPr>
          <p:spPr>
            <a:xfrm>
              <a:off x="7164127" y="2230049"/>
              <a:ext cx="1659988" cy="119073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N" sz="1600" b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FB4B71A-0C58-4543-B914-42899E40B233}"/>
                </a:ext>
              </a:extLst>
            </p:cNvPr>
            <p:cNvSpPr txBox="1"/>
            <p:nvPr/>
          </p:nvSpPr>
          <p:spPr>
            <a:xfrm>
              <a:off x="8155117" y="2663001"/>
              <a:ext cx="332142" cy="3385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B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A19EE7-F7BA-7844-9096-4F307990B9B4}"/>
                </a:ext>
              </a:extLst>
            </p:cNvPr>
            <p:cNvSpPr txBox="1"/>
            <p:nvPr/>
          </p:nvSpPr>
          <p:spPr>
            <a:xfrm>
              <a:off x="8527175" y="2179536"/>
              <a:ext cx="320922" cy="338554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S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A82525-B722-494A-8FF7-EB6862F0847C}"/>
                </a:ext>
              </a:extLst>
            </p:cNvPr>
            <p:cNvSpPr txBox="1"/>
            <p:nvPr/>
          </p:nvSpPr>
          <p:spPr>
            <a:xfrm>
              <a:off x="7302427" y="2661886"/>
              <a:ext cx="332142" cy="338554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A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D965B2-F082-AC45-B599-0AE145016A6E}"/>
                </a:ext>
              </a:extLst>
            </p:cNvPr>
            <p:cNvSpPr txBox="1"/>
            <p:nvPr/>
          </p:nvSpPr>
          <p:spPr>
            <a:xfrm>
              <a:off x="7735393" y="2675395"/>
              <a:ext cx="415498" cy="3385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altLang="zh-CN" sz="1600" b="0" dirty="0">
                  <a:solidFill>
                    <a:schemeClr val="tx1"/>
                  </a:solidFill>
                </a:rPr>
                <a:t>AB</a:t>
              </a:r>
              <a:endParaRPr lang="en-CN" sz="16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1897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2550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6.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条件概率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214561" y="1633110"/>
                <a:ext cx="8714878" cy="42936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例：一盒中有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5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个红球，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4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个白球，采用不放回抽样，每次取一个，取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4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次，（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）已知前两次至少有一次取到红球，求前两次恰有一次取到红球的概率；（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）已知第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4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次取到红球，求第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次也取到红球的概率。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表示第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次取到红球，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=1,2,3,4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表示前两次至少有一次取到红球，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表示前两次中恰有一次取到红球的概率。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𝐵𝐶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d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̅"/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den>
                            </m:f>
                          </m:e>
                        </m:d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num>
                              <m:den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den>
                            </m:f>
                          </m:e>
                        </m:d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/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num>
                              <m:den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/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num>
                              <m:den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 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num>
                              <m:den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/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num>
                              <m:den>
                                <m:r>
                                  <a:rPr lang="en-US" altLang="zh-CN" sz="2000" b="0" i="1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5/9</m:t>
                        </m:r>
                      </m:den>
                    </m:f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9</m:t>
                        </m:r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42</m:t>
                        </m:r>
                      </m:den>
                    </m:f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561" y="1633110"/>
                <a:ext cx="8714878" cy="4293611"/>
              </a:xfrm>
              <a:prstGeom prst="rect">
                <a:avLst/>
              </a:prstGeom>
              <a:blipFill>
                <a:blip r:embed="rId3"/>
                <a:stretch>
                  <a:fillRect l="-581" r="-43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1416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1715107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2550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6.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条件概率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60252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条件概率的乘法公式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14:m>
                  <m:oMath xmlns:m="http://schemas.openxmlformats.org/officeDocument/2006/math"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14:m>
                  <m:oMath xmlns:m="http://schemas.openxmlformats.org/officeDocument/2006/math"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…</m:t>
                    </m:r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altLang="zh-CN" sz="20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000" b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zh-CN" sz="2000" b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例：某行业进行专业劳动技能考核，一个月安排一次，每人最多参加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次；某人第一次参加能通过的概率为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60%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；如果第一次未通过就去参加第二次，这时能通过的概率为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80%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；如果第二次再未通过，则去参加第三次，此时能通过的概率为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90%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。求这人能通过考核的概率。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表示第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i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次通过 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表示通过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∪</m:t>
                      </m:r>
                      <m:acc>
                        <m:accPr>
                          <m:chr m:val="̅"/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acc>
                      <m:sSub>
                        <m:sSub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∪</m:t>
                      </m:r>
                      <m:acc>
                        <m:accPr>
                          <m:chr m:val="̅"/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acc>
                      <m:sSub>
                        <m:sSub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CN" sz="2000" b="0" i="0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2000" b="0" i="0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acc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acc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=0.992</m:t>
                      </m:r>
                    </m:oMath>
                  </m:oMathPara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=0.6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acc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acc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acc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=0.8×0.4=0.32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acc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  <m:e>
                          <m:acc>
                            <m:accPr>
                              <m:chr m:val="̅"/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acc>
                        </m:e>
                        <m:e>
                          <m:acc>
                            <m:accPr>
                              <m:chr m:val="̅"/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altLang="zh-CN" sz="20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=0.9×0.2×0.4=0.072</m:t>
                      </m:r>
                    </m:oMath>
                  </m:oMathPara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6025239"/>
              </a:xfrm>
              <a:prstGeom prst="rect">
                <a:avLst/>
              </a:prstGeom>
              <a:blipFill>
                <a:blip r:embed="rId3"/>
                <a:stretch>
                  <a:fillRect l="-1019" r="-58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491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随机事件和样本空间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概率和频率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等可能模型（古典概率）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几何概率模型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概率的公理化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条件概率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全概率公式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贝叶斯公式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31315000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20"/>
            <a:ext cx="9038492" cy="3495779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3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7.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全概率公式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126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划分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对于样本空间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,… 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为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的划分，当且仅当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∪…=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:r>
                  <a:rPr lang="en-US" altLang="zh-CN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=∅,∀</m:t>
                    </m:r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全概率公式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,… 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为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的划分，且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证明：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𝐴𝑆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∪…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∩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</m:d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126596"/>
              </a:xfrm>
              <a:prstGeom prst="rect">
                <a:avLst/>
              </a:prstGeom>
              <a:blipFill>
                <a:blip r:embed="rId3"/>
                <a:stretch>
                  <a:fillRect l="-1019" b="-1235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6362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D64F5F0-5F51-544C-9A00-BE05FB0D2CA4}"/>
              </a:ext>
            </a:extLst>
          </p:cNvPr>
          <p:cNvSpPr/>
          <p:nvPr/>
        </p:nvSpPr>
        <p:spPr>
          <a:xfrm>
            <a:off x="52754" y="1048721"/>
            <a:ext cx="9038492" cy="1171966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3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7.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全概率公式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38291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全概率公式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,… 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为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的划分，且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例：假设患肺癌的概率为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0.1%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，已知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20%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的人吸烟，且他们患肺癌的概率为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0.4%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，那么不吸烟患肺癌的概率为多少？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患肺癌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吸烟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sz="18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</m:d>
                    <m:r>
                      <a:rPr lang="en-US" altLang="zh-CN" sz="18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18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</m:d>
                  </m:oMath>
                </a14:m>
                <a:endParaRPr lang="en-US" altLang="zh-CN" sz="1800" b="0" i="1" dirty="0">
                  <a:solidFill>
                    <a:srgbClr val="000404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altLang="zh-CN" sz="1800" b="0" dirty="0" smtClean="0">
                          <a:solidFill>
                            <a:srgbClr val="000404"/>
                          </a:solidFill>
                          <a:latin typeface="宋体" panose="02010600030101010101" pitchFamily="2" charset="-122"/>
                        </a:rPr>
                        <m:t>0.1%</m:t>
                      </m:r>
                      <m:r>
                        <m:rPr>
                          <m:nor/>
                        </m:rPr>
                        <a:rPr lang="zh-CN" altLang="en-US" sz="1800" b="0" i="1" dirty="0" smtClean="0">
                          <a:solidFill>
                            <a:srgbClr val="000404"/>
                          </a:solidFill>
                          <a:latin typeface="宋体" panose="02010600030101010101" pitchFamily="2" charset="-122"/>
                        </a:rPr>
                        <m:t>，</m:t>
                      </m:r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=0.2</m:t>
                      </m:r>
                      <m:r>
                        <a:rPr lang="zh-CN" altLang="en-US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，</m:t>
                      </m:r>
                      <m:r>
                        <a:rPr lang="en-US" altLang="zh-CN" sz="1800" b="0" i="1" dirty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=0.4%</m:t>
                      </m:r>
                      <m:r>
                        <a:rPr lang="zh-CN" altLang="en-US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，</m:t>
                      </m:r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acc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=0.8</m:t>
                      </m:r>
                    </m:oMath>
                  </m:oMathPara>
                </a14:m>
                <a:endParaRPr lang="en-US" altLang="zh-CN" sz="1800" b="0" i="1" dirty="0">
                  <a:solidFill>
                    <a:srgbClr val="000404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acc>
                            <m:accPr>
                              <m:chr m:val="̅"/>
                              <m:ctrlPr>
                                <a:rPr lang="en-US" altLang="zh-CN" sz="18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acc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=0.025%</m:t>
                      </m:r>
                    </m:oMath>
                  </m:oMathPara>
                </a14:m>
                <a:endParaRPr lang="en-US" altLang="zh-CN" sz="1800" b="0" i="1" dirty="0">
                  <a:solidFill>
                    <a:srgbClr val="000404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3829125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941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21"/>
            <a:ext cx="9038492" cy="1171966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3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7.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全概率公式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5488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全概率公式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,… 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为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的划分，且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例：（</a:t>
                </a:r>
                <a:r>
                  <a:rPr lang="zh-CN" altLang="en-US" sz="18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敏感问题调查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）假设运动员服用兴奋剂概率为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。如果直接问卷调查，调查者一般不会回答真相。未得到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且不侵犯隐私，调查人员先请调查者在心中选择一个随机整数（不说出），然后回答以下问题：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当你选的是奇数，请回答：你选的是奇数吗？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 marL="342900" indent="-342900">
                  <a:lnSpc>
                    <a:spcPct val="150000"/>
                  </a:lnSpc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当你选的是偶数，请回答：你服用过兴奋剂吗？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调查者回答是或否，且调查人员不知道任意调查者是否服用过兴奋剂。假设调查者随机选择数字，且诚实回答问题。当回答是的概率为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q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时，求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的概率。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回答是，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选到奇数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，也即是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548827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2855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19614" y="2314099"/>
            <a:ext cx="7812405" cy="970121"/>
          </a:xfrm>
        </p:spPr>
        <p:txBody>
          <a:bodyPr>
            <a:noAutofit/>
          </a:bodyPr>
          <a:lstStyle/>
          <a:p>
            <a:r>
              <a:rPr lang="zh-CN" altLang="en-US" sz="3600" dirty="0"/>
              <a:t>第一章：概率论的基本概念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1251000" y="2165787"/>
            <a:ext cx="675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250524" y="3591035"/>
            <a:ext cx="675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308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20"/>
            <a:ext cx="9038492" cy="1673853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3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7.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全概率公式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4206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条件概率的全概率公式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,… 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为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的划分，且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d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d>
                      </m:e>
                    </m:nary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（给出证明） 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例：有三个箱子，第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箱装有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5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件正品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件次品，第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箱装有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4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件正品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件次品，第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箱装有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件正品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件次品。现从第一箱中随机取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件放到第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箱，再从第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箱中随机取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件放到第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箱，然后从第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箱中随机取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件，求最后取到的是次品的概率。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设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A,B,C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分别表示从第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箱取到次品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17</m:t>
                        </m:r>
                      </m:num>
                      <m:den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42</m:t>
                        </m:r>
                      </m:den>
                    </m:f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18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16</m:t>
                        </m:r>
                      </m:num>
                      <m:den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42</m:t>
                        </m:r>
                      </m:den>
                    </m:f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</m:d>
                    <m:r>
                      <a:rPr lang="en-US" altLang="zh-CN" sz="18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57</m:t>
                        </m:r>
                      </m:num>
                      <m:den>
                        <m:r>
                          <a:rPr lang="en-US" altLang="zh-CN" sz="18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147</m:t>
                        </m:r>
                      </m:den>
                    </m:f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420651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9476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随机事件和样本空间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概率和频率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等可能模型（古典概率）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几何概率模型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概率的公理化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条件概率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全概率公式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贝叶斯公式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21540884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20"/>
            <a:ext cx="9038492" cy="218261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3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8.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贝叶斯公式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3942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贝叶斯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公式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,… 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满足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∩</m:t>
                    </m:r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=∅ 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，且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000" b="0" i="1" dirty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altLang="zh-CN" sz="2000" b="0" i="1" dirty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altLang="zh-CN" sz="2000" b="0" i="1" dirty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000" b="0" i="1" dirty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altLang="zh-CN" sz="2000" b="0" i="1" dirty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000" b="0" i="1" dirty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  <m:r>
                                    <a:rPr lang="en-US" altLang="zh-CN" sz="2000" b="0" i="1" dirty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altLang="zh-CN" sz="2000" b="0" i="1" dirty="0">
                                          <a:solidFill>
                                            <a:srgbClr val="00040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b="0" i="1" dirty="0">
                                          <a:solidFill>
                                            <a:srgbClr val="00040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dirty="0">
                                          <a:solidFill>
                                            <a:srgbClr val="00040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CN" sz="2000" b="0" i="1" dirty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dirty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2000" b="0" i="1" dirty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000" b="0" i="1" dirty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条件概率和全概率公式的结合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例：某车间机器良好概率为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95%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，当机器良好时产品合格率是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98%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，当机器故障时产品合格率是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55%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，那么当拿到一件合格产品时机器良好的概率是多少？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机器良好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产品合格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</m:num>
                        <m:den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̅"/>
                                  <m:ctrlPr>
                                    <a:rPr lang="en-US" altLang="zh-CN" sz="18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8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</m:acc>
                            </m:e>
                          </m:d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e>
                              <m:acc>
                                <m:accPr>
                                  <m:chr m:val="̅"/>
                                  <m:ctrlPr>
                                    <a:rPr lang="en-US" altLang="zh-CN" sz="18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8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</m:acc>
                            </m:e>
                          </m:d>
                        </m:den>
                      </m:f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0.95×0.98</m:t>
                          </m:r>
                        </m:num>
                        <m:den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0.95×0.98+0.05×0.55</m:t>
                          </m:r>
                        </m:den>
                      </m:f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=97%</m:t>
                      </m:r>
                    </m:oMath>
                  </m:oMathPara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：先验概率，</a:t>
                </a:r>
                <a:r>
                  <a:rPr lang="en-US" altLang="zh-CN" sz="18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：后验概率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394297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560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3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8.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贝叶斯公式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08764A-7814-5B48-91AC-AF4F03D32BCC}"/>
              </a:ext>
            </a:extLst>
          </p:cNvPr>
          <p:cNvSpPr txBox="1"/>
          <p:nvPr/>
        </p:nvSpPr>
        <p:spPr>
          <a:xfrm>
            <a:off x="197005" y="1048719"/>
            <a:ext cx="8714878" cy="1744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zh-CN" altLang="en-US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有两个装满大量卡片的盒子，其中一个</a:t>
            </a:r>
            <a:r>
              <a:rPr lang="en-US" altLang="zh-CN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70%</a:t>
            </a:r>
            <a:r>
              <a:rPr lang="zh-CN" altLang="en-US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是红色，</a:t>
            </a:r>
            <a:r>
              <a:rPr lang="en-US" altLang="zh-CN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30%</a:t>
            </a:r>
            <a:r>
              <a:rPr lang="zh-CN" altLang="en-US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是蓝色；另一个</a:t>
            </a:r>
            <a:r>
              <a:rPr lang="en-US" altLang="zh-CN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30%</a:t>
            </a:r>
            <a:r>
              <a:rPr lang="zh-CN" altLang="en-US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是红色，</a:t>
            </a:r>
            <a:r>
              <a:rPr lang="en-US" altLang="zh-CN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70%</a:t>
            </a:r>
            <a:r>
              <a:rPr lang="zh-CN" altLang="en-US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是蓝色。现在随机选择了一个盒子并取出了</a:t>
            </a:r>
            <a:r>
              <a:rPr lang="en-US" altLang="zh-CN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12</a:t>
            </a:r>
            <a:r>
              <a:rPr lang="zh-CN" altLang="en-US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张卡片，其中有</a:t>
            </a:r>
            <a:r>
              <a:rPr lang="en-US" altLang="zh-CN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8</a:t>
            </a:r>
            <a:r>
              <a:rPr lang="zh-CN" altLang="en-US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张是红色，</a:t>
            </a:r>
            <a:r>
              <a:rPr lang="en-US" altLang="zh-CN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张是蓝色。那么，请问这些卡片取自第一个盒子的概率是多少？</a:t>
            </a:r>
            <a:endParaRPr lang="en-US" altLang="zh-CN" sz="18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endParaRPr lang="zh-CN" altLang="en-US" sz="1800" b="0" dirty="0">
              <a:solidFill>
                <a:srgbClr val="000404"/>
              </a:solidFill>
              <a:latin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7B55C9-C6A3-E94F-AE09-CDDC8EFC0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117" y="2609111"/>
            <a:ext cx="8822700" cy="369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638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3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8.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贝叶斯公式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40622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例：对于肝癌检测，已知患有肝癌且检测为阳性的概率为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0.95</m:t>
                    </m:r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，不患肝癌且被检测为阴性的概率为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0.9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，被检测者患肝癌概率为</a:t>
                </a:r>
                <a14:m>
                  <m:oMath xmlns:m="http://schemas.openxmlformats.org/officeDocument/2006/math">
                    <m:r>
                      <a:rPr lang="en-US" altLang="zh-CN" sz="18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0.0004</m:t>
                    </m:r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，求当检测为阳性时，患肝癌的概率为多少？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被检测者患有肝癌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检测结果为阳性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已知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=0.95,</m:t>
                    </m:r>
                    <m:r>
                      <a:rPr lang="zh-CN" altLang="en-US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  <m:e>
                        <m:acc>
                          <m:accPr>
                            <m:chr m:val="̅"/>
                            <m:ctrlP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=0.9</m:t>
                    </m:r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，假设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)=0.0004</m:t>
                    </m:r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，求检测成功的概率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</m:num>
                        <m:den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acc>
                            <m:accPr>
                              <m:chr m:val="̅"/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acc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e>
                              <m:acc>
                                <m:accPr>
                                  <m:chr m:val="̅"/>
                                  <m:ctrlPr>
                                    <a:rPr lang="en-US" altLang="zh-CN" sz="18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800" b="0" i="1" dirty="0" smtClean="0">
                                      <a:solidFill>
                                        <a:srgbClr val="000404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</m:acc>
                            </m:e>
                          </m:d>
                        </m:den>
                      </m:f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0.0004×0.95</m:t>
                          </m:r>
                        </m:num>
                        <m:den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0.0004×0.95+0.9996×0.1</m:t>
                          </m:r>
                        </m:den>
                      </m:f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=0.0038</m:t>
                      </m:r>
                    </m:oMath>
                  </m:oMathPara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假设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则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=0.9</m:t>
                    </m:r>
                  </m:oMath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4062202"/>
              </a:xfrm>
              <a:prstGeom prst="rect">
                <a:avLst/>
              </a:prstGeom>
              <a:blipFill>
                <a:blip r:embed="rId3"/>
                <a:stretch>
                  <a:fillRect l="-582" b="-12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67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013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8.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贝叶斯公式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08764A-7814-5B48-91AC-AF4F03D32BCC}"/>
              </a:ext>
            </a:extLst>
          </p:cNvPr>
          <p:cNvSpPr txBox="1"/>
          <p:nvPr/>
        </p:nvSpPr>
        <p:spPr>
          <a:xfrm>
            <a:off x="214561" y="928468"/>
            <a:ext cx="8714878" cy="6729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例：有三个外观相同的钱袋子</a:t>
            </a:r>
            <a:r>
              <a:rPr lang="en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B1</a:t>
            </a:r>
            <a:r>
              <a:rPr lang="zh-CN" altLang="e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</a:t>
            </a:r>
            <a:r>
              <a:rPr lang="en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B2</a:t>
            </a:r>
            <a:r>
              <a:rPr lang="zh-CN" altLang="e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</a:t>
            </a:r>
            <a:r>
              <a:rPr lang="en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B3</a:t>
            </a:r>
            <a:r>
              <a:rPr lang="zh-CN" altLang="e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其中</a:t>
            </a:r>
            <a:r>
              <a:rPr lang="en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B1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里有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2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枚金币，</a:t>
            </a:r>
            <a:r>
              <a:rPr lang="en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B2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有一金一银，</a:t>
            </a:r>
            <a:r>
              <a:rPr lang="en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B3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有两枚银币。请问，我们随机取一个钱袋，第一次摸出一枚钱币是金币的概率是多少？再进一步问第二个问题，如果第一次是金币，请问剩下的还是金币的概率是多大？</a:t>
            </a: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摸到钱袋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B1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的概率事件为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b1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，发生概率显然是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b1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=1/3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。同理，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b2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=P(b3)=1/3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。 设定“第一枚钱币是金币的概率事件是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事件”，发生概率是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）。我们根据全概率公式去计算，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P(a)=P(a|b1)*P(b1)+ P(a|b2) *P(b2)+ P(a|b3) *P(b3)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。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P(a|b1)=1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P(a|b2)=1/2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P(a|b3)=0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，得到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=1*1/3+1/2*1/3+0*1/3=1/2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。</a:t>
            </a:r>
          </a:p>
          <a:p>
            <a:pPr>
              <a:lnSpc>
                <a:spcPct val="150000"/>
              </a:lnSpc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再看第二个问题。 “若第一枚是金币，袋子里还剩下一枚金币”，就等同于摸到的钱袋是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B1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的概率，即求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P(b1|a)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。我们代入条件概率的贝叶斯公式，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P(b1|a)= P(a|b1)*P(b1)/P(a)=1*1/3/(1/2)=2/3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。</a:t>
            </a:r>
          </a:p>
          <a:p>
            <a:pPr>
              <a:lnSpc>
                <a:spcPct val="150000"/>
              </a:lnSpc>
              <a:buNone/>
            </a:pP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9640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随机事件和样本空间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概率和频率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等可能模型（古典概率）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几何概率模型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概率的公理化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条件概率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全概率公式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贝叶斯公式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35031561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20"/>
            <a:ext cx="9038492" cy="218261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9.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事件的独立性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1571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，当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满足，则事件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相互独立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独立等价于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⟺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</m:acc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⟺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acc>
                      <m:accPr>
                        <m:chr m:val="̅"/>
                        <m:ctrl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000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⟺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CN" altLang="zh-CN" sz="2000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</m:acc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acc>
                      <m:accPr>
                        <m:chr m:val="̅"/>
                        <m:ctrl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000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 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证明：当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，有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acc>
                          <m:accPr>
                            <m:chr m:val="̅"/>
                            <m:ctrlPr>
                              <a:rPr lang="en-CN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̅"/>
                        <m:ctrl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例：有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10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件产品，其中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8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件为正品，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件次品。从中取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每次取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件，设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第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i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次取到正品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i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=1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不放回抽样，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9</m:t>
                        </m:r>
                      </m:den>
                    </m:f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endParaRPr lang="en-US" altLang="zh-CN" sz="2000" b="0" dirty="0">
                  <a:solidFill>
                    <a:srgbClr val="000404"/>
                  </a:solidFill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放回抽样，</a:t>
                </a:r>
                <a:r>
                  <a:rPr lang="en-US" altLang="zh-CN" sz="20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num>
                      <m:den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157117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693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20"/>
            <a:ext cx="9038492" cy="218261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9.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事件的独立性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746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，当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满足，则事件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相互独立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独立等价于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或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⟺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</m:acc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⟺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acc>
                      <m:accPr>
                        <m:chr m:val="̅"/>
                        <m:ctrl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000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⟺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CN" altLang="zh-CN" sz="2000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</m:acc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acc>
                      <m:accPr>
                        <m:chr m:val="̅"/>
                        <m:ctrl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000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 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例：一个家庭有若干小孩，假设生男孩和女孩概率相同，考虑事件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一个家庭既有男孩又有女孩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一个家庭最多有一个女孩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对下面两种情况，讨论独立性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）家庭有两个小孩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S={(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男、男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男、女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女、男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女、女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)} 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）家庭有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个小孩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S={(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男、男、男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男、男、女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男、女、男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男、女、女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女、男、男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女、男、女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女、女、男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女、女、女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)} 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14:m>
                  <m:oMath xmlns:m="http://schemas.openxmlformats.org/officeDocument/2006/math"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zh-CN" altLang="en-US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zh-CN" altLang="en-US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（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）</a:t>
                </a:r>
                <a14:m>
                  <m:oMath xmlns:m="http://schemas.openxmlformats.org/officeDocument/2006/math"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  <m:r>
                      <a:rPr lang="zh-CN" altLang="en-US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  <m:r>
                      <a:rPr lang="zh-CN" altLang="en-US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746766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757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9.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事件的独立性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08764A-7814-5B48-91AC-AF4F03D32BCC}"/>
              </a:ext>
            </a:extLst>
          </p:cNvPr>
          <p:cNvSpPr txBox="1"/>
          <p:nvPr/>
        </p:nvSpPr>
        <p:spPr>
          <a:xfrm>
            <a:off x="214561" y="928468"/>
            <a:ext cx="8714878" cy="2390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例：你有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2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个预测器，每个预测器在晚上会显示“涨”或者“跌”，来预测明天股市是涨还是跌。根据历史统计，每个预测器预测的准确率都是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0.7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，并且预测器之间的预测结果是独立的。今天晚上，</a:t>
            </a:r>
            <a:r>
              <a:rPr lang="en-US" altLang="zh-CN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2</a:t>
            </a: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个预测器，都显示“涨”。请问：明天股市涨的概率是多少？（假设每天涨跌概率一样）</a:t>
            </a:r>
          </a:p>
          <a:p>
            <a:pPr>
              <a:lnSpc>
                <a:spcPct val="150000"/>
              </a:lnSpc>
              <a:buNone/>
            </a:pPr>
            <a:endParaRPr lang="en-US" altLang="zh-CN" sz="2000" b="0" dirty="0">
              <a:solidFill>
                <a:srgbClr val="000404"/>
              </a:solidFill>
              <a:latin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54DFF7-18C7-B445-A2FC-EE0A2C5EF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29" y="2889841"/>
            <a:ext cx="8000064" cy="396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490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随机事件和样本空间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概率和频率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等可能模型（古典概率）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几何概率模型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概率的公理化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条件概率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全概率公式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贝叶斯公式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41221114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20"/>
            <a:ext cx="9038492" cy="2182618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9.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事件的独立性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2223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独立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与不相容的对比</a:t>
                </a:r>
                <a:endParaRPr lang="en-US" altLang="zh-CN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相互独立则有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对于事件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zh-CN" altLang="en-US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和</m:t>
                    </m:r>
                    <m:r>
                      <m:rPr>
                        <m:sty m:val="p"/>
                      </m:rPr>
                      <a:rPr lang="en-CN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不相容则有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∪</m:t>
                        </m:r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若事件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CN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互不相容，则有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∪</m:t>
                            </m:r>
                          </m:e>
                          <m:sub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若事件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CN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两两独立，是否有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∩</m:t>
                            </m:r>
                          </m:e>
                          <m:sub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supHide m:val="on"/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?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例：考虑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S={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a,b,c,d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B={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a,b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C={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a,c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D={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a,d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且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P(a)=P(b)=P(c)=P(d)=1/4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则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P(B)=P(C)=P(D)=1/2,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P(BC)=P(BD)=P(CD)=1/4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，因此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C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D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两两独立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然而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P(BCD)=1/4 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P(B)P(C)P(D)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反过来，如果有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∩</m:t>
                            </m:r>
                          </m:e>
                          <m:sub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supHide m:val="on"/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sz="2000" b="0" i="1" dirty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dirty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，是否有事件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CN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CN" sz="2000" b="0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两两独立？（思考）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222392"/>
              </a:xfrm>
              <a:prstGeom prst="rect">
                <a:avLst/>
              </a:prstGeom>
              <a:blipFill>
                <a:blip r:embed="rId3"/>
                <a:stretch>
                  <a:fillRect l="-1019" b="-133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945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4595809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9.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事件的独立性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4759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相互独立</a:t>
                </a:r>
                <a:r>
                  <a:rPr lang="zh-CN" altLang="en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事件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若事件</a:t>
                </a:r>
                <a14:m>
                  <m:oMath xmlns:m="http://schemas.openxmlformats.org/officeDocument/2006/math">
                    <m:r>
                      <a:rPr lang="en-US" altLang="zh-CN" sz="2000" b="0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任意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个都独立，则事件</a:t>
                </a:r>
                <a14:m>
                  <m:oMath xmlns:m="http://schemas.openxmlformats.org/officeDocument/2006/math">
                    <m:r>
                      <a:rPr lang="en-US" altLang="zh-CN" sz="2000" b="0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CN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sz="2000" dirty="0">
                    <a:solidFill>
                      <a:schemeClr val="bg2">
                        <a:lumMod val="50000"/>
                      </a:schemeClr>
                    </a:solidFill>
                    <a:latin typeface="宋体" panose="02010600030101010101" pitchFamily="2" charset="-122"/>
                  </a:rPr>
                  <a:t>相互独立</a:t>
                </a:r>
                <a:endParaRPr lang="en-US" altLang="zh-CN" sz="2000" dirty="0">
                  <a:solidFill>
                    <a:schemeClr val="bg2">
                      <a:lumMod val="50000"/>
                    </a:schemeClr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C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相互独立需满足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P(AB)=P(A)P(B)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P(AC)=P(A)P(C)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P(BC)=P(B)P(C)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P(ABC)=P(A)P(B)P(C)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若事件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相互独立，记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zh-CN" altLang="en-US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为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或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 b="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也相互独立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4759957"/>
              </a:xfrm>
              <a:prstGeom prst="rect">
                <a:avLst/>
              </a:prstGeom>
              <a:blipFill>
                <a:blip r:embed="rId3"/>
                <a:stretch>
                  <a:fillRect l="-10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4012926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9.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事件的独立性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49867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eaLnBrk="1" hangingPunct="1">
                  <a:lnSpc>
                    <a:spcPct val="150000"/>
                  </a:lnSpc>
                  <a:buFontTx/>
                  <a:buNone/>
                </a:pPr>
                <a:r>
                  <a:rPr lang="zh-CN" altLang="en-US" sz="2000" b="0" dirty="0">
                    <a:solidFill>
                      <a:schemeClr val="tx1"/>
                    </a:solidFill>
                  </a:rPr>
                  <a:t>例：有</a:t>
                </a:r>
                <a:r>
                  <a:rPr lang="en-US" altLang="zh-CN" sz="2000" b="0" dirty="0">
                    <a:solidFill>
                      <a:schemeClr val="tx1"/>
                    </a:solidFill>
                  </a:rPr>
                  <a:t>5</a:t>
                </a:r>
                <a:r>
                  <a:rPr lang="zh-CN" altLang="en-US" sz="2000" b="0" dirty="0">
                    <a:solidFill>
                      <a:schemeClr val="tx1"/>
                    </a:solidFill>
                  </a:rPr>
                  <a:t>个独立元件构成的系统</a:t>
                </a:r>
                <a:r>
                  <a:rPr lang="en-US" altLang="zh-CN" sz="2000" b="0" dirty="0">
                    <a:solidFill>
                      <a:schemeClr val="tx1"/>
                    </a:solidFill>
                  </a:rPr>
                  <a:t>(</a:t>
                </a:r>
                <a:r>
                  <a:rPr lang="zh-CN" altLang="en-US" sz="2000" b="0" dirty="0">
                    <a:solidFill>
                      <a:schemeClr val="tx1"/>
                    </a:solidFill>
                  </a:rPr>
                  <a:t>如图</a:t>
                </a:r>
                <a:r>
                  <a:rPr lang="en-US" altLang="zh-CN" sz="2000" b="0" dirty="0">
                    <a:solidFill>
                      <a:schemeClr val="tx1"/>
                    </a:solidFill>
                  </a:rPr>
                  <a:t>)</a:t>
                </a:r>
                <a:r>
                  <a:rPr lang="zh-CN" altLang="en-US" sz="2000" b="0" dirty="0">
                    <a:solidFill>
                      <a:schemeClr val="tx1"/>
                    </a:solidFill>
                  </a:rPr>
                  <a:t>，设每个元件能正常运行的概率为</a:t>
                </a:r>
                <a:r>
                  <a:rPr lang="en-US" altLang="zh-CN" sz="2000" b="0" dirty="0">
                    <a:solidFill>
                      <a:schemeClr val="tx1"/>
                    </a:solidFill>
                  </a:rPr>
                  <a:t>p</a:t>
                </a:r>
                <a:r>
                  <a:rPr lang="zh-CN" altLang="en-US" sz="2000" b="0" dirty="0">
                    <a:solidFill>
                      <a:schemeClr val="tx1"/>
                    </a:solidFill>
                  </a:rPr>
                  <a:t>，求系统正常运行的概率。</a:t>
                </a:r>
                <a:endParaRPr lang="en-US" altLang="zh-CN" sz="2000" b="0" dirty="0">
                  <a:solidFill>
                    <a:schemeClr val="tx1"/>
                  </a:solidFill>
                </a:endParaRPr>
              </a:p>
              <a:p>
                <a:pPr eaLnBrk="1" hangingPunct="1">
                  <a:lnSpc>
                    <a:spcPct val="150000"/>
                  </a:lnSpc>
                  <a:buFontTx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第</a:t>
                </a:r>
                <a:r>
                  <a:rPr lang="en-US" altLang="zh-CN" sz="20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i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个原件正常运行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</a:p>
              <a:p>
                <a:pPr eaLnBrk="1" hangingPunct="1">
                  <a:lnSpc>
                    <a:spcPct val="150000"/>
                  </a:lnSpc>
                  <a:buFontTx/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={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系统正常运行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b="0" dirty="0">
                    <a:solidFill>
                      <a:schemeClr val="tx1"/>
                    </a:solidFill>
                  </a:rPr>
                  <a:t> </a:t>
                </a:r>
                <a:endParaRPr lang="en-US" altLang="zh-CN" sz="2000" b="0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∪</m:t>
                            </m:r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</m:sSub>
                          </m:e>
                        </m:d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∪</m:t>
                            </m:r>
                            <m:sSub>
                              <m:sSub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ctrlPr>
                                      <a:rPr lang="en-US" altLang="zh-CN" sz="2000" b="0" i="1" dirty="0" smtClean="0">
                                        <a:solidFill>
                                          <a:srgbClr val="00040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altLang="zh-CN" sz="2000" b="0" i="1" dirty="0" smtClean="0">
                                            <a:solidFill>
                                              <a:srgbClr val="00040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b="0" i="1" dirty="0" smtClean="0">
                                            <a:solidFill>
                                              <a:srgbClr val="00040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𝐴</m:t>
                                        </m:r>
                                      </m:e>
                                      <m:sub>
                                        <m:r>
                                          <a:rPr lang="en-US" altLang="zh-CN" sz="2000" b="0" i="1" dirty="0" smtClean="0">
                                            <a:solidFill>
                                              <a:srgbClr val="00040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altLang="zh-CN" sz="2000" b="0" i="1" dirty="0" smtClean="0">
                                        <a:solidFill>
                                          <a:srgbClr val="00040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∪</m:t>
                                    </m:r>
                                    <m:sSub>
                                      <m:sSubPr>
                                        <m:ctrlPr>
                                          <a:rPr lang="en-US" altLang="zh-CN" sz="2000" b="0" i="1" dirty="0" smtClean="0">
                                            <a:solidFill>
                                              <a:srgbClr val="00040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b="0" i="1" dirty="0" smtClean="0">
                                            <a:solidFill>
                                              <a:srgbClr val="00040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𝐴</m:t>
                                        </m:r>
                                      </m:e>
                                      <m:sub>
                                        <m:r>
                                          <a:rPr lang="en-US" altLang="zh-CN" sz="2000" b="0" i="1" dirty="0" smtClean="0">
                                            <a:solidFill>
                                              <a:srgbClr val="00040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zh-CN" sz="2000" b="0" i="1" dirty="0" smtClean="0">
                                        <a:solidFill>
                                          <a:srgbClr val="00040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000" b="0" i="1" dirty="0" smtClean="0">
                                        <a:solidFill>
                                          <a:srgbClr val="00040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altLang="zh-CN" sz="2000" b="0" i="1" dirty="0" smtClean="0">
                                        <a:solidFill>
                                          <a:srgbClr val="00040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sz="2000" b="0" dirty="0">
                    <a:solidFill>
                      <a:schemeClr val="tx1"/>
                    </a:solidFill>
                  </a:rPr>
                  <a:t> </a:t>
                </a:r>
                <a:endParaRPr lang="en-US" altLang="zh-CN" sz="2000" b="0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∪</m:t>
                        </m:r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=2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zh-CN" altLang="en-US" sz="2000" b="0" dirty="0">
                    <a:solidFill>
                      <a:schemeClr val="tx1"/>
                    </a:solidFill>
                  </a:rPr>
                  <a:t> </a:t>
                </a:r>
                <a:endParaRPr lang="en-US" altLang="zh-CN" sz="2000" b="0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zh-CN" sz="2000" b="0" i="1" dirty="0" smtClean="0">
                                        <a:solidFill>
                                          <a:srgbClr val="00040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000" b="0" i="1" dirty="0" smtClean="0">
                                        <a:solidFill>
                                          <a:srgbClr val="00040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altLang="zh-CN" sz="2000" b="0" i="1" dirty="0" smtClean="0">
                                        <a:solidFill>
                                          <a:srgbClr val="00040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altLang="zh-CN" sz="2000" b="0" i="1" dirty="0" smtClean="0">
                                    <a:solidFill>
                                      <a:srgbClr val="000404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d>
                      <m:d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altLang="zh-CN" sz="2000" b="0" i="1" dirty="0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=2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+2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−5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+2</m:t>
                    </m:r>
                    <m:sSup>
                      <m:sSupPr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zh-CN" altLang="en-US" sz="2000" b="0" dirty="0">
                    <a:solidFill>
                      <a:schemeClr val="tx1"/>
                    </a:solidFill>
                  </a:rPr>
                  <a:t> </a:t>
                </a:r>
                <a:endParaRPr lang="en-US" altLang="zh-CN" sz="2000" b="0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zh-CN" altLang="en-US" sz="2000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4986750"/>
              </a:xfrm>
              <a:prstGeom prst="rect">
                <a:avLst/>
              </a:prstGeom>
              <a:blipFill>
                <a:blip r:embed="rId4"/>
                <a:stretch>
                  <a:fillRect l="-72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76">
            <a:extLst>
              <a:ext uri="{FF2B5EF4-FFF2-40B4-BE49-F238E27FC236}">
                <a16:creationId xmlns:a16="http://schemas.microsoft.com/office/drawing/2014/main" id="{BBE593AB-0EEC-B446-A2C6-86BE86A039C7}"/>
              </a:ext>
            </a:extLst>
          </p:cNvPr>
          <p:cNvGrpSpPr>
            <a:grpSpLocks/>
          </p:cNvGrpSpPr>
          <p:nvPr/>
        </p:nvGrpSpPr>
        <p:grpSpPr bwMode="auto">
          <a:xfrm>
            <a:off x="5282997" y="1718797"/>
            <a:ext cx="3663998" cy="1111077"/>
            <a:chOff x="3217" y="914"/>
            <a:chExt cx="2083" cy="644"/>
          </a:xfrm>
        </p:grpSpPr>
        <p:sp>
          <p:nvSpPr>
            <p:cNvPr id="8" name="Line 77">
              <a:extLst>
                <a:ext uri="{FF2B5EF4-FFF2-40B4-BE49-F238E27FC236}">
                  <a16:creationId xmlns:a16="http://schemas.microsoft.com/office/drawing/2014/main" id="{1911D48E-B78A-424B-8004-C712CE9348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58" y="1223"/>
              <a:ext cx="3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9" name="Line 78">
              <a:extLst>
                <a:ext uri="{FF2B5EF4-FFF2-40B4-BE49-F238E27FC236}">
                  <a16:creationId xmlns:a16="http://schemas.microsoft.com/office/drawing/2014/main" id="{295D6E93-A310-B040-B6AE-AD92D62FC6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4" y="1019"/>
              <a:ext cx="3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10" name="Line 79">
              <a:extLst>
                <a:ext uri="{FF2B5EF4-FFF2-40B4-BE49-F238E27FC236}">
                  <a16:creationId xmlns:a16="http://schemas.microsoft.com/office/drawing/2014/main" id="{9628389B-E6B2-1D45-852C-C4D58F3A33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1455"/>
              <a:ext cx="3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11" name="Line 80">
              <a:extLst>
                <a:ext uri="{FF2B5EF4-FFF2-40B4-BE49-F238E27FC236}">
                  <a16:creationId xmlns:a16="http://schemas.microsoft.com/office/drawing/2014/main" id="{654454E0-F0BC-0044-93CD-5D472C2DB7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92" y="1014"/>
              <a:ext cx="3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12" name="Line 81">
              <a:extLst>
                <a:ext uri="{FF2B5EF4-FFF2-40B4-BE49-F238E27FC236}">
                  <a16:creationId xmlns:a16="http://schemas.microsoft.com/office/drawing/2014/main" id="{CB47590E-2BEC-8C46-82CF-B56F06EF9B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00" y="1457"/>
              <a:ext cx="3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13" name="Line 82">
              <a:extLst>
                <a:ext uri="{FF2B5EF4-FFF2-40B4-BE49-F238E27FC236}">
                  <a16:creationId xmlns:a16="http://schemas.microsoft.com/office/drawing/2014/main" id="{555FB0AB-9242-3C41-B624-04C40FAAFD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31" y="1001"/>
              <a:ext cx="3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14" name="Line 83">
              <a:extLst>
                <a:ext uri="{FF2B5EF4-FFF2-40B4-BE49-F238E27FC236}">
                  <a16:creationId xmlns:a16="http://schemas.microsoft.com/office/drawing/2014/main" id="{913652EB-B6DA-6843-ADDE-6962486540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32" y="1468"/>
              <a:ext cx="3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15" name="Line 84">
              <a:extLst>
                <a:ext uri="{FF2B5EF4-FFF2-40B4-BE49-F238E27FC236}">
                  <a16:creationId xmlns:a16="http://schemas.microsoft.com/office/drawing/2014/main" id="{BF3414B4-F9D1-C148-A079-B543943716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9" y="1216"/>
              <a:ext cx="3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16" name="Rectangle 85">
              <a:extLst>
                <a:ext uri="{FF2B5EF4-FFF2-40B4-BE49-F238E27FC236}">
                  <a16:creationId xmlns:a16="http://schemas.microsoft.com/office/drawing/2014/main" id="{C8613EC3-FB16-3F45-808E-8EBADE87A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0" y="924"/>
              <a:ext cx="237" cy="189"/>
            </a:xfrm>
            <a:prstGeom prst="rect">
              <a:avLst/>
            </a:prstGeom>
            <a:solidFill>
              <a:srgbClr val="CCFFCC"/>
            </a:solidFill>
            <a:ln w="19050">
              <a:solidFill>
                <a:schemeClr val="tx1"/>
              </a:solidFill>
              <a:miter lim="800000"/>
              <a:headEnd/>
              <a:tailEnd type="non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en-CN" altLang="en-CN"/>
            </a:p>
          </p:txBody>
        </p:sp>
        <p:sp>
          <p:nvSpPr>
            <p:cNvPr id="17" name="Rectangle 86">
              <a:extLst>
                <a:ext uri="{FF2B5EF4-FFF2-40B4-BE49-F238E27FC236}">
                  <a16:creationId xmlns:a16="http://schemas.microsoft.com/office/drawing/2014/main" id="{63F9E8F7-30D1-AB44-993F-F7BD727C50D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130" y="1146"/>
              <a:ext cx="237" cy="189"/>
            </a:xfrm>
            <a:prstGeom prst="rect">
              <a:avLst/>
            </a:prstGeom>
            <a:solidFill>
              <a:srgbClr val="CCFFCC"/>
            </a:solidFill>
            <a:ln w="19050">
              <a:solidFill>
                <a:schemeClr val="tx1"/>
              </a:solidFill>
              <a:miter lim="800000"/>
              <a:headEnd/>
              <a:tailEnd type="non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en-CN" altLang="en-CN"/>
            </a:p>
          </p:txBody>
        </p:sp>
        <p:sp>
          <p:nvSpPr>
            <p:cNvPr id="18" name="Rectangle 87">
              <a:extLst>
                <a:ext uri="{FF2B5EF4-FFF2-40B4-BE49-F238E27FC236}">
                  <a16:creationId xmlns:a16="http://schemas.microsoft.com/office/drawing/2014/main" id="{4E986256-167E-1448-A82E-B8E555579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1" y="1368"/>
              <a:ext cx="237" cy="189"/>
            </a:xfrm>
            <a:prstGeom prst="rect">
              <a:avLst/>
            </a:prstGeom>
            <a:solidFill>
              <a:srgbClr val="CCFFCC"/>
            </a:solidFill>
            <a:ln w="19050">
              <a:solidFill>
                <a:schemeClr val="tx1"/>
              </a:solidFill>
              <a:miter lim="800000"/>
              <a:headEnd/>
              <a:tailEnd type="non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en-CN" altLang="en-CN"/>
            </a:p>
          </p:txBody>
        </p:sp>
        <p:sp>
          <p:nvSpPr>
            <p:cNvPr id="19" name="Rectangle 88">
              <a:extLst>
                <a:ext uri="{FF2B5EF4-FFF2-40B4-BE49-F238E27FC236}">
                  <a16:creationId xmlns:a16="http://schemas.microsoft.com/office/drawing/2014/main" id="{65F3BADF-FF67-184C-9CF1-AA41524E1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7" y="1369"/>
              <a:ext cx="237" cy="189"/>
            </a:xfrm>
            <a:prstGeom prst="rect">
              <a:avLst/>
            </a:prstGeom>
            <a:solidFill>
              <a:srgbClr val="CCFFCC"/>
            </a:solidFill>
            <a:ln w="19050">
              <a:solidFill>
                <a:schemeClr val="tx1"/>
              </a:solidFill>
              <a:miter lim="800000"/>
              <a:headEnd/>
              <a:tailEnd type="non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en-CN" altLang="en-CN"/>
            </a:p>
          </p:txBody>
        </p:sp>
        <p:sp>
          <p:nvSpPr>
            <p:cNvPr id="20" name="Rectangle 89">
              <a:extLst>
                <a:ext uri="{FF2B5EF4-FFF2-40B4-BE49-F238E27FC236}">
                  <a16:creationId xmlns:a16="http://schemas.microsoft.com/office/drawing/2014/main" id="{28024148-0C63-6D4C-BD55-307914C2C5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4" y="914"/>
              <a:ext cx="237" cy="189"/>
            </a:xfrm>
            <a:prstGeom prst="rect">
              <a:avLst/>
            </a:prstGeom>
            <a:solidFill>
              <a:srgbClr val="CCFFCC"/>
            </a:solidFill>
            <a:ln w="19050">
              <a:solidFill>
                <a:schemeClr val="tx1"/>
              </a:solidFill>
              <a:miter lim="800000"/>
              <a:headEnd/>
              <a:tailEnd type="non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•"/>
                <a:defRPr sz="2400" b="1">
                  <a:solidFill>
                    <a:srgbClr val="000066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en-CN" altLang="en-CN"/>
            </a:p>
          </p:txBody>
        </p:sp>
        <p:sp>
          <p:nvSpPr>
            <p:cNvPr id="22" name="Line 90">
              <a:extLst>
                <a:ext uri="{FF2B5EF4-FFF2-40B4-BE49-F238E27FC236}">
                  <a16:creationId xmlns:a16="http://schemas.microsoft.com/office/drawing/2014/main" id="{2C70C4AC-8FB8-7743-A3AE-C538B659BA0A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287695" flipV="1">
              <a:off x="4169" y="1060"/>
              <a:ext cx="12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23" name="Line 91">
              <a:extLst>
                <a:ext uri="{FF2B5EF4-FFF2-40B4-BE49-F238E27FC236}">
                  <a16:creationId xmlns:a16="http://schemas.microsoft.com/office/drawing/2014/main" id="{52BBD053-9855-4944-A1FB-7824F19B9399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287695">
              <a:off x="4178" y="1425"/>
              <a:ext cx="116" cy="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24" name="Line 92">
              <a:extLst>
                <a:ext uri="{FF2B5EF4-FFF2-40B4-BE49-F238E27FC236}">
                  <a16:creationId xmlns:a16="http://schemas.microsoft.com/office/drawing/2014/main" id="{7B980E67-00E0-BB4D-92FC-5B7B8592157C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287695">
              <a:off x="4714" y="1228"/>
              <a:ext cx="454" cy="1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sp>
          <p:nvSpPr>
            <p:cNvPr id="26" name="Line 93">
              <a:extLst>
                <a:ext uri="{FF2B5EF4-FFF2-40B4-BE49-F238E27FC236}">
                  <a16:creationId xmlns:a16="http://schemas.microsoft.com/office/drawing/2014/main" id="{CA0843CA-EF72-A14B-9C5C-D09144BA7B9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287695">
              <a:off x="3334" y="1221"/>
              <a:ext cx="454" cy="1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en-CN"/>
            </a:p>
          </p:txBody>
        </p:sp>
        <p:graphicFrame>
          <p:nvGraphicFramePr>
            <p:cNvPr id="27" name="Object 94">
              <a:extLst>
                <a:ext uri="{FF2B5EF4-FFF2-40B4-BE49-F238E27FC236}">
                  <a16:creationId xmlns:a16="http://schemas.microsoft.com/office/drawing/2014/main" id="{FDF771AC-6B43-BE4C-9B2C-8C7C0B64A18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945" y="941"/>
            <a:ext cx="81" cy="1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90266" name="Equation" r:id="rId5" imgW="2044700" imgH="3797300" progId="Equation.DSMT4">
                    <p:embed/>
                  </p:oleObj>
                </mc:Choice>
                <mc:Fallback>
                  <p:oleObj name="Equation" r:id="rId5" imgW="2044700" imgH="3797300" progId="Equation.DSMT4">
                    <p:embed/>
                    <p:pic>
                      <p:nvPicPr>
                        <p:cNvPr id="126996" name="Object 94">
                          <a:extLst>
                            <a:ext uri="{FF2B5EF4-FFF2-40B4-BE49-F238E27FC236}">
                              <a16:creationId xmlns:a16="http://schemas.microsoft.com/office/drawing/2014/main" id="{A5D09560-8AF5-2644-8A48-33542A5A849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45" y="941"/>
                          <a:ext cx="81" cy="15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8" name="Object 95">
              <a:extLst>
                <a:ext uri="{FF2B5EF4-FFF2-40B4-BE49-F238E27FC236}">
                  <a16:creationId xmlns:a16="http://schemas.microsoft.com/office/drawing/2014/main" id="{ADD49D1D-68CC-4748-AD70-4E4B5CA75A4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95" y="1159"/>
            <a:ext cx="104" cy="1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90267" name="Equation" r:id="rId7" imgW="2628900" imgH="4102100" progId="Equation.DSMT4">
                    <p:embed/>
                  </p:oleObj>
                </mc:Choice>
                <mc:Fallback>
                  <p:oleObj name="Equation" r:id="rId7" imgW="2628900" imgH="4102100" progId="Equation.DSMT4">
                    <p:embed/>
                    <p:pic>
                      <p:nvPicPr>
                        <p:cNvPr id="126997" name="Object 95">
                          <a:extLst>
                            <a:ext uri="{FF2B5EF4-FFF2-40B4-BE49-F238E27FC236}">
                              <a16:creationId xmlns:a16="http://schemas.microsoft.com/office/drawing/2014/main" id="{5FF54F45-F196-4D4B-BC98-C005696D45D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95" y="1159"/>
                          <a:ext cx="104" cy="1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9" name="Object 96">
              <a:extLst>
                <a:ext uri="{FF2B5EF4-FFF2-40B4-BE49-F238E27FC236}">
                  <a16:creationId xmlns:a16="http://schemas.microsoft.com/office/drawing/2014/main" id="{A3DC642F-75C6-C34E-8653-D1C0014CCE3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489" y="1372"/>
            <a:ext cx="104" cy="1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90268" name="Equation" r:id="rId9" imgW="2628900" imgH="4102100" progId="Equation.DSMT4">
                    <p:embed/>
                  </p:oleObj>
                </mc:Choice>
                <mc:Fallback>
                  <p:oleObj name="Equation" r:id="rId9" imgW="2628900" imgH="4102100" progId="Equation.DSMT4">
                    <p:embed/>
                    <p:pic>
                      <p:nvPicPr>
                        <p:cNvPr id="126998" name="Object 96">
                          <a:extLst>
                            <a:ext uri="{FF2B5EF4-FFF2-40B4-BE49-F238E27FC236}">
                              <a16:creationId xmlns:a16="http://schemas.microsoft.com/office/drawing/2014/main" id="{5A2DB770-8C5F-B645-A1B8-BE3D6892162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89" y="1372"/>
                          <a:ext cx="104" cy="1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" name="Object 97">
              <a:extLst>
                <a:ext uri="{FF2B5EF4-FFF2-40B4-BE49-F238E27FC236}">
                  <a16:creationId xmlns:a16="http://schemas.microsoft.com/office/drawing/2014/main" id="{1FDF0A60-B344-6947-9331-0696E360458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932" y="1379"/>
            <a:ext cx="116" cy="1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90269" name="Equation" r:id="rId11" imgW="2921000" imgH="3797300" progId="Equation.DSMT4">
                    <p:embed/>
                  </p:oleObj>
                </mc:Choice>
                <mc:Fallback>
                  <p:oleObj name="Equation" r:id="rId11" imgW="2921000" imgH="3797300" progId="Equation.DSMT4">
                    <p:embed/>
                    <p:pic>
                      <p:nvPicPr>
                        <p:cNvPr id="126999" name="Object 97">
                          <a:extLst>
                            <a:ext uri="{FF2B5EF4-FFF2-40B4-BE49-F238E27FC236}">
                              <a16:creationId xmlns:a16="http://schemas.microsoft.com/office/drawing/2014/main" id="{E0D76882-F58E-DC44-8ACD-F5F7FA6CF74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32" y="1379"/>
                          <a:ext cx="116" cy="15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1" name="Object 98">
              <a:extLst>
                <a:ext uri="{FF2B5EF4-FFF2-40B4-BE49-F238E27FC236}">
                  <a16:creationId xmlns:a16="http://schemas.microsoft.com/office/drawing/2014/main" id="{E587F61D-1B8C-744C-8A6B-F1F89A2529F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461" y="931"/>
            <a:ext cx="116" cy="1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90270" name="Equation" r:id="rId13" imgW="2921000" imgH="3797300" progId="Equation.DSMT4">
                    <p:embed/>
                  </p:oleObj>
                </mc:Choice>
                <mc:Fallback>
                  <p:oleObj name="Equation" r:id="rId13" imgW="2921000" imgH="3797300" progId="Equation.DSMT4">
                    <p:embed/>
                    <p:pic>
                      <p:nvPicPr>
                        <p:cNvPr id="127000" name="Object 98">
                          <a:extLst>
                            <a:ext uri="{FF2B5EF4-FFF2-40B4-BE49-F238E27FC236}">
                              <a16:creationId xmlns:a16="http://schemas.microsoft.com/office/drawing/2014/main" id="{FE3BB895-96EE-E24F-8D31-794953A2760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61" y="931"/>
                          <a:ext cx="116" cy="15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Object 99">
              <a:extLst>
                <a:ext uri="{FF2B5EF4-FFF2-40B4-BE49-F238E27FC236}">
                  <a16:creationId xmlns:a16="http://schemas.microsoft.com/office/drawing/2014/main" id="{BF65131D-F868-5042-8504-24F4E79C95E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189" y="1156"/>
            <a:ext cx="111" cy="1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90271" name="Equation" r:id="rId15" imgW="2628900" imgH="2921000" progId="Equation.DSMT4">
                    <p:embed/>
                  </p:oleObj>
                </mc:Choice>
                <mc:Fallback>
                  <p:oleObj name="Equation" r:id="rId15" imgW="2628900" imgH="2921000" progId="Equation.DSMT4">
                    <p:embed/>
                    <p:pic>
                      <p:nvPicPr>
                        <p:cNvPr id="127001" name="Object 99">
                          <a:extLst>
                            <a:ext uri="{FF2B5EF4-FFF2-40B4-BE49-F238E27FC236}">
                              <a16:creationId xmlns:a16="http://schemas.microsoft.com/office/drawing/2014/main" id="{50DA3942-151D-CE47-B4ED-07DF53672FA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189" y="1156"/>
                          <a:ext cx="111" cy="12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Object 100">
              <a:extLst>
                <a:ext uri="{FF2B5EF4-FFF2-40B4-BE49-F238E27FC236}">
                  <a16:creationId xmlns:a16="http://schemas.microsoft.com/office/drawing/2014/main" id="{AC13DE52-9E6A-7946-8DEB-E27E7BAFE5F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17" y="1164"/>
            <a:ext cx="111" cy="1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90272" name="Equation" r:id="rId17" imgW="2628900" imgH="2921000" progId="Equation.DSMT4">
                    <p:embed/>
                  </p:oleObj>
                </mc:Choice>
                <mc:Fallback>
                  <p:oleObj name="Equation" r:id="rId17" imgW="2628900" imgH="2921000" progId="Equation.DSMT4">
                    <p:embed/>
                    <p:pic>
                      <p:nvPicPr>
                        <p:cNvPr id="127002" name="Object 100">
                          <a:extLst>
                            <a:ext uri="{FF2B5EF4-FFF2-40B4-BE49-F238E27FC236}">
                              <a16:creationId xmlns:a16="http://schemas.microsoft.com/office/drawing/2014/main" id="{78F357AC-4C4C-9140-80ED-64DD770EB46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17" y="1164"/>
                          <a:ext cx="111" cy="12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32333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1611979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9.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事件的独立性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1133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altLang="zh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重伯努利试验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设试验只有两个可能的结果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zh-CN" altLang="en-US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  <m:acc>
                      <m:accPr>
                        <m:chr m:val="̅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∈(0,1)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将试验独立地重复进行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次，则称这一串重复的独立试验为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重贝努利试验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例：某技术工人长期进行某项技术操作，他经验丰富，因嫌按规定操作太过烦琐，就按照自己的方法进行，但这样做有可能发生事故。设他每次操作发生事故的概率为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p&gt;0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，但很小很小，他独立重复进行了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次操作， 求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(1) n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次都不发生事故的概率；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(2) 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至少有一次发生事故的概率。   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设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A={n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次都不发生事故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},B={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至少有一次发生事故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},Ci={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第</a:t>
                </a:r>
                <a:r>
                  <a:rPr lang="en-US" altLang="zh-CN" sz="18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i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次不发生故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},</a:t>
                </a:r>
                <a:r>
                  <a:rPr lang="en-US" altLang="zh-CN" sz="18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i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=1,2,…,n</a:t>
                </a: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altLang="zh-CN" sz="1800" b="0" i="1" dirty="0">
                  <a:solidFill>
                    <a:srgbClr val="000404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…</m:t>
                          </m:r>
                          <m:sSub>
                            <m:sSub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altLang="zh-CN" sz="18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sSup>
                        <m:sSupPr>
                          <m:ctrlP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zh-CN" sz="1800" b="0" i="1" dirty="0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altLang="zh-CN" sz="18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113387"/>
              </a:xfrm>
              <a:prstGeom prst="rect">
                <a:avLst/>
              </a:prstGeom>
              <a:blipFill>
                <a:blip r:embed="rId3"/>
                <a:stretch>
                  <a:fillRect l="-1019" r="-2475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8073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E52907-DF25-4247-93DF-793D4882DBC8}"/>
              </a:ext>
            </a:extLst>
          </p:cNvPr>
          <p:cNvSpPr/>
          <p:nvPr/>
        </p:nvSpPr>
        <p:spPr>
          <a:xfrm>
            <a:off x="52754" y="1048719"/>
            <a:ext cx="9038492" cy="1611979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9.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事件的独立性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53767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altLang="zh-CN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重伯努利试验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设试验只有两个可能的结果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zh-CN" altLang="en-US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，</m:t>
                    </m:r>
                    <m:acc>
                      <m:accPr>
                        <m:chr m:val="̅"/>
                        <m:ctrlP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0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</m:oMath>
                </a14:m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 b="0" i="1" dirty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20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∈(0,1)</m:t>
                    </m:r>
                  </m:oMath>
                </a14:m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,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将试验独立地重复进行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次，则称这一串重复的独立试验为</a:t>
                </a:r>
                <a:r>
                  <a:rPr lang="en-US" altLang="zh-CN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n</a:t>
                </a:r>
                <a:r>
                  <a:rPr lang="zh-CN" altLang="en-US" sz="20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重贝努利试验</a:t>
                </a:r>
                <a:endParaRPr lang="en-US" altLang="zh-CN" sz="20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例：甲、乙进行比赛，甲每局获胜概率为</a:t>
                </a:r>
                <a:r>
                  <a:rPr lang="en-US" altLang="zh-CN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p&gt;1/2</a:t>
                </a:r>
                <a:r>
                  <a:rPr lang="zh-CN" altLang="en-US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，则对于甲而言五局三胜有利还是三局两胜有利？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6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={</a:t>
                </a:r>
                <a:r>
                  <a:rPr lang="zh-CN" altLang="en-US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甲第</a:t>
                </a:r>
                <a:r>
                  <a:rPr lang="en-US" altLang="zh-CN" sz="1600" b="0" dirty="0" err="1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i</a:t>
                </a:r>
                <a:r>
                  <a:rPr lang="zh-CN" altLang="en-US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局胜利</a:t>
                </a:r>
                <a:r>
                  <a:rPr lang="en-US" altLang="zh-CN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  <a:r>
                  <a:rPr lang="zh-CN" altLang="en-US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6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6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16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={2n-1</a:t>
                </a:r>
                <a:r>
                  <a:rPr lang="zh-CN" altLang="en-US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局比赛甲胜利</a:t>
                </a:r>
                <a:r>
                  <a:rPr lang="en-US" altLang="zh-CN" sz="16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}</a:t>
                </a: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…</m:t>
                          </m:r>
                          <m:sSub>
                            <m:sSubPr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前</m:t>
                          </m:r>
                          <m:r>
                            <m:rPr>
                              <m:sty m:val="p"/>
                            </m:r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局</m:t>
                          </m:r>
                          <m:r>
                            <a:rPr lang="zh-CN" altLang="en-US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输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局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前</m:t>
                          </m:r>
                          <m:r>
                            <m:rPr>
                              <m:sty m:val="p"/>
                            </m:r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局</m:t>
                          </m:r>
                          <m:r>
                            <a:rPr lang="zh-CN" altLang="en-US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输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局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+2</m:t>
                              </m:r>
                            </m:sub>
                          </m:sSub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+…+</m:t>
                      </m:r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前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sty m:val="p"/>
                            </m:r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−2</m:t>
                          </m:r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局</m:t>
                          </m:r>
                          <m:r>
                            <a:rPr lang="zh-CN" altLang="en-US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输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局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sz="16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num>
                            <m:den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altLang="zh-CN" sz="1600" b="0" i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…+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num>
                            <m:den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altLang="zh-CN" sz="16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局</m:t>
                          </m:r>
                          <m:r>
                            <a:rPr lang="zh-CN" altLang="en-US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胜利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US" altLang="zh-CN" sz="16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6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zh-CN" altLang="en-US" sz="1600" b="0" i="1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局</m:t>
                        </m:r>
                        <m:r>
                          <a:rPr lang="zh-CN" altLang="en-US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胜利</m:t>
                        </m:r>
                      </m:e>
                    </m:d>
                    <m:r>
                      <a:rPr lang="en-US" altLang="zh-CN" sz="16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CN" sz="16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+3</m:t>
                    </m:r>
                    <m:sSup>
                      <m:sSupPr>
                        <m:ctrlP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d>
                      <m:dPr>
                        <m:ctrlP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altLang="zh-CN" sz="1600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sz="16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600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6</m:t>
                    </m:r>
                    <m:sSup>
                      <m:sSupPr>
                        <m:ctrlP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sSup>
                      <m:sSupPr>
                        <m:ctrlP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16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6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sz="1600" b="0" i="1" smtClean="0">
                                <a:solidFill>
                                  <a:srgbClr val="000404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altLang="zh-CN" sz="1600" b="0" i="1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zh-CN" sz="16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局</m:t>
                          </m:r>
                          <m:r>
                            <a:rPr lang="zh-CN" altLang="en-US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胜利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zh-CN" altLang="en-US" sz="1600" b="0" i="1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局</m:t>
                          </m:r>
                          <m:r>
                            <a:rPr lang="zh-CN" altLang="en-US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胜利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zh-CN" sz="1600" b="0" i="1" smtClean="0">
                                  <a:solidFill>
                                    <a:srgbClr val="000404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1600" b="0" i="1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&gt;0</m:t>
                      </m:r>
                    </m:oMath>
                  </m:oMathPara>
                </a14:m>
                <a:endParaRPr lang="en-US" altLang="zh-CN" sz="1600" b="0" i="1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5376728"/>
              </a:xfrm>
              <a:prstGeom prst="rect">
                <a:avLst/>
              </a:prstGeom>
              <a:blipFill>
                <a:blip r:embed="rId3"/>
                <a:stretch>
                  <a:fillRect l="-1019" r="-1601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3148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347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9.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事件的独立性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/>
              <p:nvPr/>
            </p:nvSpPr>
            <p:spPr>
              <a:xfrm>
                <a:off x="197005" y="1048719"/>
                <a:ext cx="8714878" cy="60826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例：一袋中有编号为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1,2,3,4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共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4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个球，采用放回抽样，每次取一球，共取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2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次，记录号码之和，这样独立重复进行试验，求“和等于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3”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出现在“和等于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5”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之前的概率。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A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表示“和等于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3”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出现在“和等于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5”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之前，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B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表示第一次号码之和为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16</m:t>
                        </m:r>
                      </m:den>
                    </m:f>
                  </m:oMath>
                </a14:m>
                <a:endParaRPr lang="zh-CN" altLang="en-US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C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表示第一次号码之和为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5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16</m:t>
                        </m:r>
                      </m:den>
                    </m:f>
                  </m:oMath>
                </a14:m>
                <a:endParaRPr lang="zh-CN" altLang="en-US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D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表示第一次号码之和既不为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3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也不为</a:t>
                </a:r>
                <a:r>
                  <a:rPr lang="en-US" altLang="zh-CN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5</a:t>
                </a: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，</a:t>
                </a:r>
                <a:r>
                  <a:rPr lang="en-US" altLang="zh-CN" sz="1800" b="0" dirty="0">
                    <a:solidFill>
                      <a:srgbClr val="000404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16</m:t>
                        </m:r>
                      </m:den>
                    </m:f>
                  </m:oMath>
                </a14:m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</m:oMath>
                </a14:m>
                <a:r>
                  <a:rPr lang="zh-CN" altLang="en-US" sz="1800" b="0" i="1" dirty="0">
                    <a:solidFill>
                      <a:srgbClr val="000404"/>
                    </a:solidFill>
                    <a:latin typeface="Cambria Math" panose="02040503050406030204" pitchFamily="18" charset="0"/>
                  </a:rPr>
                  <a:t> </a:t>
                </a:r>
                <a:endParaRPr lang="en-US" altLang="zh-CN" sz="1800" b="0" i="1" dirty="0">
                  <a:solidFill>
                    <a:srgbClr val="000404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</a:rPr>
                  <a:t>         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16</m:t>
                        </m:r>
                      </m:den>
                    </m:f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+0+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num>
                      <m:den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16</m:t>
                        </m:r>
                      </m:den>
                    </m:f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  <a:endParaRPr lang="en-US" altLang="zh-CN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因此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1800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1800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zh-CN" altLang="en-US" sz="1800" b="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 </a:t>
                </a:r>
              </a:p>
              <a:p>
                <a:pPr>
                  <a:lnSpc>
                    <a:spcPct val="150000"/>
                  </a:lnSpc>
                  <a:buNone/>
                </a:pPr>
                <a:endParaRPr lang="zh-CN" altLang="en-US" sz="1800" b="0" dirty="0">
                  <a:solidFill>
                    <a:srgbClr val="000404"/>
                  </a:solidFill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08764A-7814-5B48-91AC-AF4F03D32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005" y="1048719"/>
                <a:ext cx="8714878" cy="6082691"/>
              </a:xfrm>
              <a:prstGeom prst="rect">
                <a:avLst/>
              </a:prstGeom>
              <a:blipFill>
                <a:blip r:embed="rId3"/>
                <a:stretch>
                  <a:fillRect l="-58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FEDF21F-EFC4-9648-AA03-288E0FAD38EC}"/>
                  </a:ext>
                </a:extLst>
              </p:cNvPr>
              <p:cNvSpPr txBox="1"/>
              <p:nvPr/>
            </p:nvSpPr>
            <p:spPr>
              <a:xfrm>
                <a:off x="4572000" y="5286506"/>
                <a:ext cx="460293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altLang="zh-CN" sz="2000" b="0" i="1" dirty="0" smtClean="0">
                              <a:solidFill>
                                <a:srgbClr val="000404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</m:d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zh-CN" sz="2000" b="0" i="1" dirty="0" smtClean="0">
                          <a:solidFill>
                            <a:srgbClr val="000404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N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FEDF21F-EFC4-9648-AA03-288E0FAD38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5286506"/>
                <a:ext cx="4602938" cy="400110"/>
              </a:xfrm>
              <a:prstGeom prst="rect">
                <a:avLst/>
              </a:prstGeom>
              <a:blipFill>
                <a:blip r:embed="rId4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639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30A2265-13C6-214E-B0D6-224180F9FDDC}"/>
              </a:ext>
            </a:extLst>
          </p:cNvPr>
          <p:cNvSpPr txBox="1"/>
          <p:nvPr/>
        </p:nvSpPr>
        <p:spPr>
          <a:xfrm>
            <a:off x="287178" y="1349231"/>
            <a:ext cx="8569643" cy="467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tx1"/>
                </a:solidFill>
              </a:rPr>
              <a:t>随机事件和样本空间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概率和频率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等可能模型（古典概率）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几何概率模型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概率的公理化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条件概率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全概率公式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贝叶斯公式</a:t>
            </a:r>
            <a:endParaRPr lang="en-US" altLang="zh-CN" sz="2000" b="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事件的独立性</a:t>
            </a:r>
          </a:p>
        </p:txBody>
      </p:sp>
    </p:spTree>
    <p:extLst>
      <p:ext uri="{BB962C8B-B14F-4D97-AF65-F5344CB8AC3E}">
        <p14:creationId xmlns:p14="http://schemas.microsoft.com/office/powerpoint/2010/main" val="3913315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B1710B1-4A16-514F-8DF1-9F0FC8B996BC}"/>
              </a:ext>
            </a:extLst>
          </p:cNvPr>
          <p:cNvSpPr/>
          <p:nvPr/>
        </p:nvSpPr>
        <p:spPr>
          <a:xfrm>
            <a:off x="52754" y="1221537"/>
            <a:ext cx="9038492" cy="1556040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4867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随机事件和样本空间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6D2BBE-FB38-8045-8F0B-10DD4EAD61B0}"/>
              </a:ext>
            </a:extLst>
          </p:cNvPr>
          <p:cNvSpPr txBox="1"/>
          <p:nvPr/>
        </p:nvSpPr>
        <p:spPr>
          <a:xfrm>
            <a:off x="281352" y="1332463"/>
            <a:ext cx="8422635" cy="533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b="0" dirty="0">
                <a:solidFill>
                  <a:srgbClr val="000404"/>
                </a:solidFill>
              </a:rPr>
              <a:t>自然界与社会生活中的两类现象</a:t>
            </a:r>
          </a:p>
          <a:p>
            <a:pPr>
              <a:buNone/>
            </a:pPr>
            <a:r>
              <a:rPr lang="zh-CN" altLang="en-US" dirty="0">
                <a:solidFill>
                  <a:schemeClr val="tx1"/>
                </a:solidFill>
                <a:latin typeface="+mn-ea"/>
                <a:ea typeface="+mn-ea"/>
              </a:rPr>
              <a:t>确定性现象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：结果确定</a:t>
            </a:r>
          </a:p>
          <a:p>
            <a:pPr>
              <a:buNone/>
            </a:pPr>
            <a:r>
              <a:rPr lang="zh-CN" altLang="en-US" dirty="0">
                <a:solidFill>
                  <a:schemeClr val="tx1"/>
                </a:solidFill>
                <a:latin typeface="+mn-ea"/>
                <a:ea typeface="+mn-ea"/>
              </a:rPr>
              <a:t>不确定性现象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：结果不确定</a:t>
            </a:r>
          </a:p>
          <a:p>
            <a:pPr>
              <a:buNone/>
            </a:pPr>
            <a:endParaRPr lang="en-US" altLang="zh-CN" b="0" dirty="0">
              <a:solidFill>
                <a:schemeClr val="tx1"/>
              </a:solidFill>
              <a:latin typeface="+mn-ea"/>
              <a:ea typeface="+mn-ea"/>
            </a:endParaRPr>
          </a:p>
          <a:p>
            <a:pPr>
              <a:buNone/>
            </a:pPr>
            <a:r>
              <a:rPr lang="zh-CN" altLang="en-US" sz="2000" b="0" dirty="0">
                <a:solidFill>
                  <a:schemeClr val="tx1"/>
                </a:solidFill>
                <a:latin typeface="+mn-ea"/>
                <a:ea typeface="+mn-ea"/>
              </a:rPr>
              <a:t>例：</a:t>
            </a:r>
          </a:p>
          <a:p>
            <a:pPr marL="457200" indent="-457200"/>
            <a:r>
              <a:rPr lang="zh-CN" altLang="en-US" sz="2000" b="0" dirty="0">
                <a:solidFill>
                  <a:schemeClr val="tx1"/>
                </a:solidFill>
                <a:latin typeface="+mn-ea"/>
                <a:ea typeface="+mn-ea"/>
              </a:rPr>
              <a:t>向上抛出的物体会掉落到地上（确定）</a:t>
            </a:r>
          </a:p>
          <a:p>
            <a:pPr marL="457200" indent="-457200"/>
            <a:r>
              <a:rPr lang="zh-CN" altLang="en-US" sz="2000" b="0" dirty="0">
                <a:solidFill>
                  <a:schemeClr val="tx1"/>
                </a:solidFill>
                <a:latin typeface="+mn-ea"/>
                <a:ea typeface="+mn-ea"/>
              </a:rPr>
              <a:t>太阳从东方升起（确定）</a:t>
            </a:r>
            <a:endParaRPr lang="en-US" altLang="zh-CN" sz="2000" b="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457200" indent="-457200"/>
            <a:endParaRPr lang="zh-CN" altLang="en-US" sz="2000" b="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457200" indent="-457200"/>
            <a:r>
              <a:rPr lang="zh-CN" altLang="en-US" sz="2000" b="0" dirty="0">
                <a:solidFill>
                  <a:schemeClr val="tx1"/>
                </a:solidFill>
                <a:latin typeface="+mn-ea"/>
                <a:ea typeface="+mn-ea"/>
              </a:rPr>
              <a:t>打靶，击中靶心（不确定）</a:t>
            </a:r>
          </a:p>
          <a:p>
            <a:pPr marL="457200" indent="-457200"/>
            <a:r>
              <a:rPr lang="zh-CN" altLang="en-US" sz="2000" b="0" dirty="0">
                <a:solidFill>
                  <a:schemeClr val="tx1"/>
                </a:solidFill>
                <a:latin typeface="+mn-ea"/>
                <a:ea typeface="+mn-ea"/>
              </a:rPr>
              <a:t>买了彩票会中奖（不确定）</a:t>
            </a:r>
          </a:p>
          <a:p>
            <a:pPr marL="457200" indent="-457200"/>
            <a:r>
              <a:rPr lang="zh-CN" altLang="en-US" sz="2000" b="0" dirty="0">
                <a:solidFill>
                  <a:schemeClr val="tx1"/>
                </a:solidFill>
                <a:latin typeface="+mn-ea"/>
                <a:ea typeface="+mn-ea"/>
              </a:rPr>
              <a:t>某地区的年降雨量（不确定）</a:t>
            </a:r>
            <a:endParaRPr lang="en-US" altLang="zh-CN" sz="2000" b="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457200" indent="-457200"/>
            <a:r>
              <a:rPr lang="zh-CN" altLang="en-US" sz="2000" b="0" dirty="0">
                <a:solidFill>
                  <a:schemeClr val="tx1"/>
                </a:solidFill>
                <a:latin typeface="+mn-ea"/>
                <a:ea typeface="+mn-ea"/>
              </a:rPr>
              <a:t>某人每天收到的微信数量（不确定）</a:t>
            </a:r>
          </a:p>
          <a:p>
            <a:endParaRPr lang="en-CN" b="0" dirty="0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0522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0"/>
            <a:ext cx="9144000" cy="9284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Box 20"/>
          <p:cNvSpPr txBox="1"/>
          <p:nvPr/>
        </p:nvSpPr>
        <p:spPr>
          <a:xfrm>
            <a:off x="197005" y="134939"/>
            <a:ext cx="4867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sz="3600" dirty="0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zh-CN" altLang="en-US" sz="3600" dirty="0">
                <a:solidFill>
                  <a:schemeClr val="accent1">
                    <a:lumMod val="50000"/>
                  </a:schemeClr>
                </a:solidFill>
              </a:rPr>
              <a:t> 随机事件和样本空间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C9DB982-4583-0F46-867B-541CE905EA98}"/>
              </a:ext>
            </a:extLst>
          </p:cNvPr>
          <p:cNvSpPr/>
          <p:nvPr/>
        </p:nvSpPr>
        <p:spPr>
          <a:xfrm>
            <a:off x="52754" y="1598691"/>
            <a:ext cx="9038492" cy="2602049"/>
          </a:xfrm>
          <a:prstGeom prst="roundRect">
            <a:avLst>
              <a:gd name="adj" fmla="val 97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08764A-7814-5B48-91AC-AF4F03D32BCC}"/>
              </a:ext>
            </a:extLst>
          </p:cNvPr>
          <p:cNvSpPr txBox="1"/>
          <p:nvPr/>
        </p:nvSpPr>
        <p:spPr>
          <a:xfrm>
            <a:off x="193643" y="1063407"/>
            <a:ext cx="8714878" cy="598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b="0" dirty="0">
                <a:solidFill>
                  <a:schemeClr val="tx1"/>
                </a:solidFill>
              </a:rPr>
              <a:t>概率论与数理统计是研究随机现象规律的学科。</a:t>
            </a:r>
            <a:endParaRPr lang="en-US" altLang="zh-CN" b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</a:rPr>
              <a:t>随机试验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2000" b="0" dirty="0">
                <a:solidFill>
                  <a:schemeClr val="tx1"/>
                </a:solidFill>
              </a:rPr>
              <a:t>对随机现象的观察、记录、实验统称为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随机试验</a:t>
            </a:r>
            <a:r>
              <a:rPr lang="zh-CN" altLang="en-US" sz="2000" b="0" dirty="0">
                <a:solidFill>
                  <a:schemeClr val="tx1"/>
                </a:solidFill>
              </a:rPr>
              <a:t>，满足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50000"/>
              </a:lnSpc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可以在相同条件下重复进行；</a:t>
            </a:r>
          </a:p>
          <a:p>
            <a:pPr marL="800100" lvl="1" indent="-342900">
              <a:lnSpc>
                <a:spcPct val="150000"/>
              </a:lnSpc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事先知道可能出现的结果；</a:t>
            </a:r>
          </a:p>
          <a:p>
            <a:pPr marL="800100" lvl="1" indent="-342900">
              <a:lnSpc>
                <a:spcPct val="150000"/>
              </a:lnSpc>
            </a:pPr>
            <a:r>
              <a:rPr lang="zh-CN" altLang="en-US" sz="2000" b="0" dirty="0">
                <a:solidFill>
                  <a:srgbClr val="000404"/>
                </a:solidFill>
                <a:latin typeface="宋体" panose="02010600030101010101" pitchFamily="2" charset="-122"/>
              </a:rPr>
              <a:t>进行试验前并不知道哪个试验结果会发生。</a:t>
            </a:r>
          </a:p>
          <a:p>
            <a:pPr eaLnBrk="1" hangingPunct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1800" b="0" dirty="0">
                <a:solidFill>
                  <a:srgbClr val="000404"/>
                </a:solidFill>
                <a:latin typeface="宋体" panose="02010600030101010101" pitchFamily="2" charset="-122"/>
              </a:rPr>
              <a:t>例： 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1800" b="0" dirty="0">
                <a:solidFill>
                  <a:schemeClr val="tx1"/>
                </a:solidFill>
                <a:latin typeface="宋体" panose="02010600030101010101" pitchFamily="2" charset="-122"/>
              </a:rPr>
              <a:t>抛一枚硬币，观察试验结果；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1800" b="0" dirty="0">
                <a:solidFill>
                  <a:schemeClr val="tx1"/>
                </a:solidFill>
                <a:latin typeface="宋体" panose="02010600030101010101" pitchFamily="2" charset="-122"/>
              </a:rPr>
              <a:t>对某路公交车某停靠站登记下车人数；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1800" b="0" dirty="0">
                <a:solidFill>
                  <a:schemeClr val="tx1"/>
                </a:solidFill>
                <a:latin typeface="宋体" panose="02010600030101010101" pitchFamily="2" charset="-122"/>
              </a:rPr>
              <a:t>对某批电子产品测试其输入电压；</a:t>
            </a:r>
          </a:p>
          <a:p>
            <a:pPr lvl="1">
              <a:lnSpc>
                <a:spcPct val="150000"/>
              </a:lnSpc>
              <a:buClr>
                <a:schemeClr val="hlink"/>
              </a:buClr>
              <a:buSzPct val="75000"/>
              <a:buNone/>
            </a:pPr>
            <a:r>
              <a:rPr lang="zh-CN" altLang="en-US" sz="1800" b="0" dirty="0">
                <a:solidFill>
                  <a:schemeClr val="tx1"/>
                </a:solidFill>
                <a:latin typeface="宋体" panose="02010600030101010101" pitchFamily="2" charset="-122"/>
              </a:rPr>
              <a:t>对听课人数进行一次登记；</a:t>
            </a:r>
          </a:p>
          <a:p>
            <a:pPr marL="342900" indent="-342900">
              <a:buFont typeface="Wingdings" pitchFamily="2" charset="2"/>
              <a:buChar char="Ø"/>
            </a:pPr>
            <a:endParaRPr lang="en-CN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969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QIT Presentation Template">
  <a:themeElements>
    <a:clrScheme name="UKNQT colour palette">
      <a:dk1>
        <a:sysClr val="windowText" lastClr="000000"/>
      </a:dk1>
      <a:lt1>
        <a:sysClr val="window" lastClr="FFFFFF"/>
      </a:lt1>
      <a:dk2>
        <a:srgbClr val="053878"/>
      </a:dk2>
      <a:lt2>
        <a:srgbClr val="6E83DA"/>
      </a:lt2>
      <a:accent1>
        <a:srgbClr val="EF7D00"/>
      </a:accent1>
      <a:accent2>
        <a:srgbClr val="AFCA0B"/>
      </a:accent2>
      <a:accent3>
        <a:srgbClr val="BDBCBC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CDESIGNM</Template>
  <TotalTime>22450</TotalTime>
  <Words>7787</Words>
  <Application>Microsoft Macintosh PowerPoint</Application>
  <PresentationFormat>全屏显示(4:3)</PresentationFormat>
  <Paragraphs>804</Paragraphs>
  <Slides>65</Slides>
  <Notes>65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65</vt:i4>
      </vt:variant>
    </vt:vector>
  </HeadingPairs>
  <TitlesOfParts>
    <vt:vector size="74" baseType="lpstr">
      <vt:lpstr>宋体</vt:lpstr>
      <vt:lpstr>Arial</vt:lpstr>
      <vt:lpstr>Calibri</vt:lpstr>
      <vt:lpstr>Cambria Math</vt:lpstr>
      <vt:lpstr>Times New Roman</vt:lpstr>
      <vt:lpstr>Verdana</vt:lpstr>
      <vt:lpstr>Wingdings</vt:lpstr>
      <vt:lpstr>NQIT Presentation Template</vt:lpstr>
      <vt:lpstr>Equation</vt:lpstr>
      <vt:lpstr>信息学中的概率统计 Probability theory and statistics in information science</vt:lpstr>
      <vt:lpstr>PowerPoint 演示文稿</vt:lpstr>
      <vt:lpstr>PowerPoint 演示文稿</vt:lpstr>
      <vt:lpstr>PowerPoint 演示文稿</vt:lpstr>
      <vt:lpstr>第一章：概率论的基本概念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浙江大学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概率论与数理统计        </dc:title>
  <dc:creator>lencho</dc:creator>
  <cp:lastModifiedBy>Yuan Xiao</cp:lastModifiedBy>
  <cp:revision>6293</cp:revision>
  <dcterms:created xsi:type="dcterms:W3CDTF">2003-07-06T11:35:33Z</dcterms:created>
  <dcterms:modified xsi:type="dcterms:W3CDTF">2024-02-23T04:10:25Z</dcterms:modified>
</cp:coreProperties>
</file>

<file path=docProps/thumbnail.jpeg>
</file>